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heilsuvera.is/efnisflokkar/throskaferlid/uppeldi-barna/skjarinn-og-boernin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/>
              <a:t>Hugsanir og líðan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Umönnunar námskeið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Hluti 2.1</a:t>
            </a:r>
            <a:endParaRPr/>
          </a:p>
        </p:txBody>
      </p:sp>
      <p:pic>
        <p:nvPicPr>
          <p:cNvPr descr="Autumn Leaves" id="97" name="Google Shape;97;p14"/>
          <p:cNvPicPr preferRelativeResize="0"/>
          <p:nvPr/>
        </p:nvPicPr>
        <p:blipFill rotWithShape="1">
          <a:blip r:embed="rId3">
            <a:alphaModFix/>
          </a:blip>
          <a:srcRect b="-1" l="17700" r="15346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Jákvæð viðbrögð - umbun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Veita oft, en ekki endilega mikið í einu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Snertingu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Athygli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Bendingar 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Samveru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Orð, svörun og hrós</a:t>
            </a:r>
            <a:endParaRPr/>
          </a:p>
          <a:p>
            <a:pPr indent="-228600" lvl="2" marL="1828754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Beint hrós</a:t>
            </a:r>
            <a:endParaRPr/>
          </a:p>
          <a:p>
            <a:pPr indent="-228600" lvl="2" marL="1828754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Óbeint hrós</a:t>
            </a:r>
            <a:endParaRPr/>
          </a:p>
          <a:p>
            <a:pPr indent="-228600" lvl="2" marL="1828754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Yfirfært hrós - oft mjög sterkt fyrir börn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Dæmi um hrós	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U: Jói, mikið ert þú duglegur að leika þér með kubbunum.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U: Þú hlýtur að vera ánægður með hvað þú stendur þig vel.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U: Ég er glaður og stoltur af þér.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U: Lísa, hvað þú ert dugleg að leika þér við hina krakkana.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U: Gaman að sjá hvað þið leikið ykkur fallega saman.</a:t>
            </a:r>
            <a:endParaRPr/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876693" y="741391"/>
            <a:ext cx="4355265" cy="16162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3200"/>
              <a:t>Fastar venjur og reglur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876692" y="2533476"/>
            <a:ext cx="4355265" cy="3447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Umönnunar námskeið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Hluti 2.4</a:t>
            </a:r>
            <a:endParaRPr/>
          </a:p>
        </p:txBody>
      </p:sp>
      <p:pic>
        <p:nvPicPr>
          <p:cNvPr descr="Maze" id="200" name="Google Shape;200;p25"/>
          <p:cNvPicPr preferRelativeResize="0"/>
          <p:nvPr/>
        </p:nvPicPr>
        <p:blipFill rotWithShape="1">
          <a:blip r:embed="rId3">
            <a:alphaModFix/>
          </a:blip>
          <a:srcRect b="-1" l="17272" r="23392" t="0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rgbClr val="5B9BD5">
                  <a:alpha val="76862"/>
                </a:srgbClr>
              </a:gs>
              <a:gs pos="57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11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0015441" y="-3760"/>
            <a:ext cx="2176557" cy="6857999"/>
          </a:xfrm>
          <a:prstGeom prst="rect">
            <a:avLst/>
          </a:prstGeom>
          <a:gradFill>
            <a:gsLst>
              <a:gs pos="0">
                <a:schemeClr val="accent2"/>
              </a:gs>
              <a:gs pos="40000">
                <a:srgbClr val="ED7D31">
                  <a:alpha val="0"/>
                </a:srgbClr>
              </a:gs>
              <a:gs pos="100000">
                <a:srgbClr val="ED7D3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 flipH="1" rot="10800000">
            <a:off x="6096000" y="5502302"/>
            <a:ext cx="6106314" cy="1359456"/>
          </a:xfrm>
          <a:prstGeom prst="rect">
            <a:avLst/>
          </a:prstGeom>
          <a:gradFill>
            <a:gsLst>
              <a:gs pos="0">
                <a:srgbClr val="ED7D31">
                  <a:alpha val="88627"/>
                </a:srgbClr>
              </a:gs>
              <a:gs pos="38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>
            <a:gsLst>
              <a:gs pos="0">
                <a:srgbClr val="9CC2E5"/>
              </a:gs>
              <a:gs pos="51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Fastar venjur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Veita börnum öryggi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Skapa ramma um daglegar athafnir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Gefa skýr skilaboð um væntingar og kröfur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Auðvelda val og ákvarðanir um reglur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Auðvelda eftirfylgd reglna, bæði varðandi umbun og viðurlög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Draga úr togstreitu</a:t>
            </a: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Fastar venjur - rútínur</a:t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Morgunverkin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Matartímar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Háttatímar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Heimilisstörf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Skjánotkun og skjátími</a:t>
            </a:r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Skjánotkun og skjátími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Skjánotkun barna og skjánotkun umönnunaraðila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Áhrif á tengsl og tengslamyndun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Áreiti í umhverfi og áhrif á barnið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Skjálausar samverustundir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Innihald skjáefnis og tengsl við þroska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Viðmið um skjátíma barna í Heilsuveru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https://www.heilsuvera.is/efnisflokkar/throskaferlid/uppeldi-barna/skjarinn-og-boernin/</a:t>
            </a:r>
            <a:r>
              <a:rPr lang="en-US" sz="2200"/>
              <a:t> </a:t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Reglur</a:t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838200" y="1865313"/>
            <a:ext cx="10424160" cy="18288"/>
          </a:xfrm>
          <a:custGeom>
            <a:rect b="b" l="l" r="r" t="t"/>
            <a:pathLst>
              <a:path extrusionOk="0" fill="none" h="18288" w="1042416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extrusionOk="0" h="18288" w="1042416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29"/>
          <p:cNvGrpSpPr/>
          <p:nvPr/>
        </p:nvGrpSpPr>
        <p:grpSpPr>
          <a:xfrm>
            <a:off x="846102" y="2989081"/>
            <a:ext cx="10499795" cy="2426886"/>
            <a:chOff x="7902" y="760994"/>
            <a:chExt cx="10499795" cy="2426886"/>
          </a:xfrm>
        </p:grpSpPr>
        <p:sp>
          <p:nvSpPr>
            <p:cNvPr id="241" name="Google Shape;241;p29"/>
            <p:cNvSpPr/>
            <p:nvPr/>
          </p:nvSpPr>
          <p:spPr>
            <a:xfrm>
              <a:off x="8291408" y="1763840"/>
              <a:ext cx="1213443" cy="4211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2" name="Google Shape;242;p29"/>
            <p:cNvSpPr/>
            <p:nvPr/>
          </p:nvSpPr>
          <p:spPr>
            <a:xfrm>
              <a:off x="7077965" y="1763840"/>
              <a:ext cx="1213443" cy="4211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3" name="Google Shape;243;p29"/>
            <p:cNvSpPr/>
            <p:nvPr/>
          </p:nvSpPr>
          <p:spPr>
            <a:xfrm>
              <a:off x="7902" y="760994"/>
              <a:ext cx="2005691" cy="100284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7902" y="760994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Hvaða reglum á barnið að fylgja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434789" y="760994"/>
              <a:ext cx="2005691" cy="100284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9"/>
            <p:cNvSpPr txBox="1"/>
            <p:nvPr/>
          </p:nvSpPr>
          <p:spPr>
            <a:xfrm>
              <a:off x="2434789" y="760994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Kenna þá hegðun sem nauðsynleg er til að geta fylgt hverri reglu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4861675" y="760994"/>
              <a:ext cx="2005691" cy="100284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4861675" y="760994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Veita umbun fyrir að fylgja reglu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288562" y="760994"/>
              <a:ext cx="2005691" cy="100284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7288562" y="760994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Þegar reglu er ekki fylgt: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6075119" y="2185035"/>
              <a:ext cx="2005691" cy="1002845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 txBox="1"/>
            <p:nvPr/>
          </p:nvSpPr>
          <p:spPr>
            <a:xfrm>
              <a:off x="6075119" y="2185035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Nota viðurlög? Hver er hæfileg?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8502006" y="2185035"/>
              <a:ext cx="2005691" cy="1002845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 txBox="1"/>
            <p:nvPr/>
          </p:nvSpPr>
          <p:spPr>
            <a:xfrm>
              <a:off x="8502006" y="2185035"/>
              <a:ext cx="2005691" cy="10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 hægt að fylgja þeim eftir?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 txBox="1"/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Umbun fyrir að fylgja reglu</a:t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Beint yrt og óyrt hrós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Hrós í gegnum annan aðila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Stjörnur, límmiðar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Merki (Token)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Athafnir og samvera</a:t>
            </a:r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Uppsetning umbunarkerfa</a:t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Notuð til að hvetja til æskilegrar hegðunar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Meta hvaða árangur á að ná í vikulok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Barnið á að skilja um hvað þau snúast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Barnið á að taka þátt í að búa þau til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Hafa raunhæf markmið og eftirsótta umbun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Hafa verkefnin í litlum skrefum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Endurskoða reglulega</a:t>
            </a:r>
            <a:endParaRPr/>
          </a:p>
        </p:txBody>
      </p:sp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/>
              <a:t>Umönnunaraðilar og hugsanir</a:t>
            </a:r>
            <a:endParaRPr/>
          </a:p>
        </p:txBody>
      </p:sp>
      <p:pic>
        <p:nvPicPr>
          <p:cNvPr descr="Lone person stanging on misty jagged mountain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25652" r="25790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Umönnunar hlutverkinu og tengslum við barnið fylgja margar góðar tilfinningar og hugsanir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Í umönnunni kemur líka upp ýmislegt erfitt sem þarf að takast á við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Algengt er að finna fyrir erfiðum tilfinningum, t.d ráðaleysi, kvíða, pirring, reiði eða vonbrigðum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000"/>
              <a:t>T.d. þegar barnið er krefjandi, óvært, því líður illa eða það er mótþróafullt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Þá er mikilvægt að hafa færni til að halda ró sinni og geta unnið með eigin hugsanir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/>
              <a:t>Hugsanir - sjálfstal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Neikvæðar hugsanir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500"/>
              <a:t>Það sem fólk hugsar og gerir hlutina erfiðari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500"/>
              <a:t>Oft það fyrsta sem kemur upp í hugann þegar eitthvað er erfitt - sjálfvirk hugsun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500"/>
              <a:t>Felur oft í sér rangtúlkun á aðstæðum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Hjálplegar hugsanir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500"/>
              <a:t>Það sem fólk segir við sjálft sig og kemur að gagni, fremur en að skerða getu þess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500"/>
              <a:t>Þarf að laða markvíst fram og æfa</a:t>
            </a:r>
            <a:endParaRPr/>
          </a:p>
        </p:txBody>
      </p:sp>
      <p:pic>
        <p:nvPicPr>
          <p:cNvPr descr="Exclamation mark on a yellow background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18845" r="5927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Dæmi um neikvæða hegðun barns og neikvæðar hugsanir umönnunaraðila.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 Barn: Nei, nei, nei og aftur nei!!!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 Umönnunaraðili hugsar: Ég get ekki meira, ég gefst upp. Hann er alltaf svo óþekkur! Ég er vonlaus í þessu hlutverki.</a:t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Dæmi um neikvæða hegðun barns og hjálplegar hugsanir umönnunaraðila. 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 Barn: Nei, nei, nei og aftur nei!!!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 Umönnunaraðili hugsar: Ég get ekki meira, ég gefst upp. Hann er alltaf svo óþekkur! Ég er vonlaus í þessu hlutverki.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 Umönnunaraðili endurmetur hugsun: Ég hef séð það verra! Ég lifi þetta alveg af! Í gær gekk mér vel að ráða við hann. Ég verð ákveðinn og fylgi planinu.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/>
              <a:t>Endurmat hugsana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Bera kennsl á neikvæðar óhjálplegar hugsanir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Rjúfa, stöðva flæði neikvæðra hugsana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Hrekja neikvæðar hugsanir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Finna mótrök og dæmi, t.d. “Þetta er ekki satt”, “Í gær gat ég haldið þetta út”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Finna aðra hjálplegri hugsun, t.d. “Ég lifi þetta af, hann er ekki alltaf svona erfiður”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Skrifa niður gagnlegar hjálplegar hugsanir og eiga þær tilbúnar til að grípa til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/>
              <a:t>Bregðast við út frá hjálplegri hugsun</a:t>
            </a:r>
            <a:endParaRPr/>
          </a:p>
        </p:txBody>
      </p:sp>
      <p:pic>
        <p:nvPicPr>
          <p:cNvPr descr="An arrow pointing right" id="145" name="Google Shape;145;p19"/>
          <p:cNvPicPr preferRelativeResize="0"/>
          <p:nvPr/>
        </p:nvPicPr>
        <p:blipFill rotWithShape="1">
          <a:blip r:embed="rId3">
            <a:alphaModFix/>
          </a:blip>
          <a:srcRect b="-1" l="0" r="33549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/>
              <a:t>Jákvæð svörun og hrós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Umönnunar námskeið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Hluti 2.2</a:t>
            </a:r>
            <a:endParaRPr/>
          </a:p>
        </p:txBody>
      </p:sp>
      <p:pic>
        <p:nvPicPr>
          <p:cNvPr descr="Three darts on bullseye"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33298" r="0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oy plastic numbers" id="162" name="Google Shape;162;p21"/>
          <p:cNvPicPr preferRelativeResize="0"/>
          <p:nvPr/>
        </p:nvPicPr>
        <p:blipFill rotWithShape="1">
          <a:blip r:embed="rId3">
            <a:alphaModFix/>
          </a:blip>
          <a:srcRect b="-2" l="20591" r="26750" t="0"/>
          <a:stretch/>
        </p:blipFill>
        <p:spPr>
          <a:xfrm>
            <a:off x="-1" y="-2"/>
            <a:ext cx="54101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/>
          <p:nvPr/>
        </p:nvSpPr>
        <p:spPr>
          <a:xfrm>
            <a:off x="5410197" y="-1"/>
            <a:ext cx="6781802" cy="228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sx="95000" rotWithShape="0" algn="t" dist="152400" sy="950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>
            <p:ph type="title"/>
          </p:nvPr>
        </p:nvSpPr>
        <p:spPr>
          <a:xfrm>
            <a:off x="6115317" y="405685"/>
            <a:ext cx="5464968" cy="1559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000"/>
              <a:t>Áhersla á það jákvæða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6115317" y="2743200"/>
            <a:ext cx="5247340" cy="3496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Börn hafa þörf fyrir viðurkenningu fyrir það jákvæða sem þau gera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Viðurkenning segir börnum hvaða hegðun aðrir meta og vilja sjá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Jákvæð viðbrögð eða svörun (umbun) er öflugt kennslutæki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”Grípa börn góð”, þegar þau sýna æskilega eða hlutlausa hegðun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4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“Að grípa börn góð”	</a:t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Að taka eftir og bregðast við: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Æskilegri hegðun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Hlutlausri hegðun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Hegðun sem er eðlileg fyrir aldur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Jákvæð viðbrögð gefa skýr skilaboð: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“Já, þetta er gott, svona áttu að gera, þetta má, þetta vil ég sjá!”</a:t>
            </a:r>
            <a:endParaRPr/>
          </a:p>
          <a:p>
            <a:pPr indent="-228600" lvl="0" marL="609585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/>
              <a:t>Engin viðbrögð (hunsun við óöryggi:</a:t>
            </a:r>
            <a:endParaRPr/>
          </a:p>
          <a:p>
            <a:pPr indent="-228600" lvl="1" marL="121917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200"/>
              <a:t>“Er þetta ekki gott hjá mér, á ekki að gera svona, má þetta ekki, tekur engin eftir mér?” </a:t>
            </a:r>
            <a:r>
              <a:rPr b="1" lang="en-US" sz="2200"/>
              <a:t>Set spurningamerki við þessa nálgun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-203125" l="-203125" r="-203125" t="-203125"/>
          <a:stretch/>
        </p:blipFill>
        <p:spPr>
          <a:xfrm>
            <a:off x="10052304" y="4718304"/>
            <a:ext cx="2057400" cy="20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