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Lst>
  <p:sldSz cy="5143500" cx="9144000"/>
  <p:notesSz cx="6858000" cy="9144000"/>
  <p:embeddedFontLst>
    <p:embeddedFont>
      <p:font typeface="Economica"/>
      <p:regular r:id="rId87"/>
      <p:bold r:id="rId88"/>
      <p:italic r:id="rId89"/>
      <p:boldItalic r:id="rId90"/>
    </p:embeddedFont>
    <p:embeddedFont>
      <p:font typeface="Open Sans"/>
      <p:regular r:id="rId91"/>
      <p:bold r:id="rId92"/>
      <p:italic r:id="rId93"/>
      <p:boldItalic r:id="rId9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4" Type="http://schemas.openxmlformats.org/officeDocument/2006/relationships/slide" Target="slides/slide79.xml"/><Relationship Id="rId83" Type="http://schemas.openxmlformats.org/officeDocument/2006/relationships/slide" Target="slides/slide78.xml"/><Relationship Id="rId42" Type="http://schemas.openxmlformats.org/officeDocument/2006/relationships/slide" Target="slides/slide37.xml"/><Relationship Id="rId86" Type="http://schemas.openxmlformats.org/officeDocument/2006/relationships/slide" Target="slides/slide81.xml"/><Relationship Id="rId41" Type="http://schemas.openxmlformats.org/officeDocument/2006/relationships/slide" Target="slides/slide36.xml"/><Relationship Id="rId85" Type="http://schemas.openxmlformats.org/officeDocument/2006/relationships/slide" Target="slides/slide80.xml"/><Relationship Id="rId44" Type="http://schemas.openxmlformats.org/officeDocument/2006/relationships/slide" Target="slides/slide39.xml"/><Relationship Id="rId88" Type="http://schemas.openxmlformats.org/officeDocument/2006/relationships/font" Target="fonts/Economica-bold.fntdata"/><Relationship Id="rId43" Type="http://schemas.openxmlformats.org/officeDocument/2006/relationships/slide" Target="slides/slide38.xml"/><Relationship Id="rId87" Type="http://schemas.openxmlformats.org/officeDocument/2006/relationships/font" Target="fonts/Economica-regular.fntdata"/><Relationship Id="rId46" Type="http://schemas.openxmlformats.org/officeDocument/2006/relationships/slide" Target="slides/slide41.xml"/><Relationship Id="rId45" Type="http://schemas.openxmlformats.org/officeDocument/2006/relationships/slide" Target="slides/slide40.xml"/><Relationship Id="rId89" Type="http://schemas.openxmlformats.org/officeDocument/2006/relationships/font" Target="fonts/Economica-italic.fntdata"/><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94" Type="http://schemas.openxmlformats.org/officeDocument/2006/relationships/font" Target="fonts/OpenSans-boldItalic.fntdata"/><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91" Type="http://schemas.openxmlformats.org/officeDocument/2006/relationships/font" Target="fonts/OpenSans-regular.fntdata"/><Relationship Id="rId90" Type="http://schemas.openxmlformats.org/officeDocument/2006/relationships/font" Target="fonts/Economica-boldItalic.fntdata"/><Relationship Id="rId93" Type="http://schemas.openxmlformats.org/officeDocument/2006/relationships/font" Target="fonts/OpenSans-italic.fntdata"/><Relationship Id="rId92" Type="http://schemas.openxmlformats.org/officeDocument/2006/relationships/font" Target="fonts/OpenSans-bold.fntdata"/><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s"/>
              <a:t>Kynning á mér………………Velkomin á námskeið fyrir leiðbeinendur í leik og grunnskóla. Þetta námskeið er byggt á uppeldisnámskeiði fyrir foreldra og hefur orðinu foreldri verið skipt út fyrir orðið umönnunaraðili. Það nýtist þannig bæði ykkur leiðbeinendum, sem og foreldrum. Þar sem námskeiðið er tekið upp, getið þið hlustað á það á þeim tíma sem að hentar ykkur. Aðalatriðið er þó að þið fáið einhver tæki til að vinna með í ykkar starfi sem leiðbeinendur.</a:t>
            </a:r>
            <a:endParaRPr/>
          </a:p>
          <a:p>
            <a:pPr indent="0" lvl="0" marL="0" rtl="0" algn="l">
              <a:spcBef>
                <a:spcPts val="0"/>
              </a:spcBef>
              <a:spcAft>
                <a:spcPts val="0"/>
              </a:spcAft>
              <a:buNone/>
            </a:pPr>
            <a:r>
              <a:rPr lang="is"/>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75f3c0a52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75f3c0a52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5c286f413a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5c286f413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5c286f413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5c286f413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5c286f413a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5c286f413a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5c286f413a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5c286f413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5c286f413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5c286f413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5c286f413a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5c286f413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5c286f413a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5c286f413a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5c286f413a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5c286f413a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5c286f413a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5c286f413a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5c286f413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5c286f41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5c286f413a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5c286f413a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5c286f413a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5c286f413a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5c286f413a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5c286f413a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5c286f413a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5c286f413a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5c286f413a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5c286f413a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5c286f413a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5c286f413a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5c286f413a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5c286f413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5c286f413a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5c286f413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5c286f413a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5c286f413a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5c286f413a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5c286f413a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c286f413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c286f413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25c286f413a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25c286f413a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25c286f413a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25c286f413a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5c286f413a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25c286f413a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5c286f413a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5c286f413a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5c286f413a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25c286f413a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5c286f413a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25c286f413a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25c286f413a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25c286f413a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5c286f413a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5c286f413a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5c286f413a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5c286f413a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5c286f413a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5c286f413a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c286f413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c286f413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5c286f413a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25c286f413a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5c286f413a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25c286f413a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5c286f413a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25c286f413a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25c286f413a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25c286f413a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5c286f413a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25c286f413a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5c286f413a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25c286f413a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25c286f413a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25c286f413a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25c286f413a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25c286f413a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5c286f413a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5c286f413a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5c286f413a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25c286f413a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5c286f413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5c286f413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25c286f413a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25c286f413a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g25c286f413a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25c286f413a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75a378676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275a378676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25c286f413a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25c286f413a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g25c286f413a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7" name="Google Shape;387;g25c286f413a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g25c286f413a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3" name="Google Shape;393;g25c286f413a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g25c286f413a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9" name="Google Shape;399;g25c286f413a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g25c286f413a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25c286f413a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25c286f413a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25c286f413a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25c286f413a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25c286f413a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5c286f413a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5c286f413a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25c286f413a_0_3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25c286f413a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25c286f413a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25c286f413a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g25c286f413a_0_3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25c286f413a_0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25c286f413a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25c286f413a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g25c286f413a_0_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7" name="Google Shape;447;g25c286f413a_0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g25c286f413a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3" name="Google Shape;453;g25c286f413a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25c286f413a_0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25c286f413a_0_3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g25c286f413a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5" name="Google Shape;465;g25c286f413a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g25c286f413a_0_3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1" name="Google Shape;471;g25c286f413a_0_3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g25c286f413a_0_3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7" name="Google Shape;477;g25c286f413a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5c286f413a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5c286f413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25c286f413a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3" name="Google Shape;483;g25c286f413a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g25c286f413a_0_3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9" name="Google Shape;489;g25c286f413a_0_3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g25c286f413a_0_3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5" name="Google Shape;495;g25c286f413a_0_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25c286f413a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1" name="Google Shape;501;g25c286f413a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g25c286f413a_0_3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7" name="Google Shape;507;g25c286f413a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1" name="Shape 511"/>
        <p:cNvGrpSpPr/>
        <p:nvPr/>
      </p:nvGrpSpPr>
      <p:grpSpPr>
        <a:xfrm>
          <a:off x="0" y="0"/>
          <a:ext cx="0" cy="0"/>
          <a:chOff x="0" y="0"/>
          <a:chExt cx="0" cy="0"/>
        </a:xfrm>
      </p:grpSpPr>
      <p:sp>
        <p:nvSpPr>
          <p:cNvPr id="512" name="Google Shape;512;g25c286f413a_0_3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3" name="Google Shape;513;g25c286f413a_0_3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g25c286f413a_0_3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9" name="Google Shape;519;g25c286f413a_0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25c286f413a_0_3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25c286f413a_0_3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g25c286f413a_0_3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1" name="Google Shape;531;g25c286f413a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5" name="Shape 535"/>
        <p:cNvGrpSpPr/>
        <p:nvPr/>
      </p:nvGrpSpPr>
      <p:grpSpPr>
        <a:xfrm>
          <a:off x="0" y="0"/>
          <a:ext cx="0" cy="0"/>
          <a:chOff x="0" y="0"/>
          <a:chExt cx="0" cy="0"/>
        </a:xfrm>
      </p:grpSpPr>
      <p:sp>
        <p:nvSpPr>
          <p:cNvPr id="536" name="Google Shape;536;g25c286f413a_0_3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7" name="Google Shape;537;g25c286f413a_0_3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5c286f413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5c286f413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1" name="Shape 541"/>
        <p:cNvGrpSpPr/>
        <p:nvPr/>
      </p:nvGrpSpPr>
      <p:grpSpPr>
        <a:xfrm>
          <a:off x="0" y="0"/>
          <a:ext cx="0" cy="0"/>
          <a:chOff x="0" y="0"/>
          <a:chExt cx="0" cy="0"/>
        </a:xfrm>
      </p:grpSpPr>
      <p:sp>
        <p:nvSpPr>
          <p:cNvPr id="542" name="Google Shape;542;g25c286f413a_0_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3" name="Google Shape;543;g25c286f413a_0_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g25c286f413a_0_4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9" name="Google Shape;549;g25c286f413a_0_4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5c286f413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5c286f413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i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hyperlink" Target="https://www.heilsuvera.is/efnisflokkar/throskaferlid/uppeldi-barna/skjarinn-og-boernin/"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is"/>
              <a:t>Umönnun og hegðun</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is"/>
              <a:t>Umönnunar námskeið </a:t>
            </a:r>
            <a:endParaRPr/>
          </a:p>
          <a:p>
            <a:pPr indent="0" lvl="0" marL="0" rtl="0" algn="ctr">
              <a:spcBef>
                <a:spcPts val="0"/>
              </a:spcBef>
              <a:spcAft>
                <a:spcPts val="0"/>
              </a:spcAft>
              <a:buNone/>
            </a:pPr>
            <a:r>
              <a:rPr lang="is"/>
              <a:t>Hluti 1.1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Verkefni: Góð umönnunar færni</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Skrifa mikilvæg atriði niður</a:t>
            </a:r>
            <a:endParaRPr/>
          </a:p>
          <a:p>
            <a:pPr indent="-342900" lvl="0" marL="457200" rtl="0" algn="l">
              <a:spcBef>
                <a:spcPts val="0"/>
              </a:spcBef>
              <a:spcAft>
                <a:spcPts val="0"/>
              </a:spcAft>
              <a:buSzPts val="1800"/>
              <a:buChar char="-"/>
            </a:pPr>
            <a:r>
              <a:rPr lang="is"/>
              <a:t>Flokka atriðin</a:t>
            </a:r>
            <a:endParaRPr/>
          </a:p>
          <a:p>
            <a:pPr indent="-342900" lvl="0" marL="457200" rtl="0" algn="l">
              <a:spcBef>
                <a:spcPts val="0"/>
              </a:spcBef>
              <a:spcAft>
                <a:spcPts val="0"/>
              </a:spcAft>
              <a:buSzPts val="1800"/>
              <a:buChar char="-"/>
            </a:pPr>
            <a:r>
              <a:rPr lang="is"/>
              <a:t>Gefa stig eftir mikilvægi</a:t>
            </a:r>
            <a:endParaRPr/>
          </a:p>
          <a:p>
            <a:pPr indent="-342900" lvl="0" marL="457200" rtl="0" algn="l">
              <a:spcBef>
                <a:spcPts val="0"/>
              </a:spcBef>
              <a:spcAft>
                <a:spcPts val="0"/>
              </a:spcAft>
              <a:buSzPts val="1800"/>
              <a:buChar char="-"/>
            </a:pPr>
            <a:r>
              <a:rPr lang="is"/>
              <a:t>Raða upp eftir stigagjöf</a:t>
            </a:r>
            <a:endParaRPr/>
          </a:p>
          <a:p>
            <a:pPr indent="-342900" lvl="0" marL="457200" rtl="0" algn="l">
              <a:spcBef>
                <a:spcPts val="0"/>
              </a:spcBef>
              <a:spcAft>
                <a:spcPts val="0"/>
              </a:spcAft>
              <a:buSzPts val="1800"/>
              <a:buChar char="-"/>
            </a:pPr>
            <a:r>
              <a:rPr lang="is"/>
              <a:t>5 efstu atriðin valin</a:t>
            </a:r>
            <a:endParaRPr/>
          </a:p>
          <a:p>
            <a:pPr indent="-342900" lvl="0" marL="457200" rtl="0" algn="l">
              <a:spcBef>
                <a:spcPts val="0"/>
              </a:spcBef>
              <a:spcAft>
                <a:spcPts val="0"/>
              </a:spcAft>
              <a:buSzPts val="1800"/>
              <a:buChar char="-"/>
            </a:pPr>
            <a:r>
              <a:rPr lang="is"/>
              <a:t>Umönnunaraðili metur sjálfan sig eftir þeim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Ég / við sem umönnunaraðilar</a:t>
            </a:r>
            <a:endParaRPr/>
          </a:p>
        </p:txBody>
      </p:sp>
      <p:sp>
        <p:nvSpPr>
          <p:cNvPr id="132" name="Google Shape;132;p2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Hverjir eru styrkleikar mínir / okkar</a:t>
            </a:r>
            <a:endParaRPr/>
          </a:p>
          <a:p>
            <a:pPr indent="-342900" lvl="0" marL="457200" rtl="0" algn="l">
              <a:spcBef>
                <a:spcPts val="0"/>
              </a:spcBef>
              <a:spcAft>
                <a:spcPts val="0"/>
              </a:spcAft>
              <a:buSzPts val="1800"/>
              <a:buChar char="-"/>
            </a:pPr>
            <a:r>
              <a:rPr lang="is"/>
              <a:t>Hvaða veikleika hef ég / höfum við helst</a:t>
            </a:r>
            <a:endParaRPr/>
          </a:p>
          <a:p>
            <a:pPr indent="-342900" lvl="0" marL="457200" rtl="0" algn="l">
              <a:spcBef>
                <a:spcPts val="0"/>
              </a:spcBef>
              <a:spcAft>
                <a:spcPts val="0"/>
              </a:spcAft>
              <a:buSzPts val="1800"/>
              <a:buChar char="-"/>
            </a:pPr>
            <a:r>
              <a:rPr lang="is"/>
              <a:t>Hvaða eiginleika viljum við styrkja hjá okkur</a:t>
            </a:r>
            <a:endParaRPr/>
          </a:p>
          <a:p>
            <a:pPr indent="-342900" lvl="0" marL="457200" rtl="0" algn="l">
              <a:spcBef>
                <a:spcPts val="0"/>
              </a:spcBef>
              <a:spcAft>
                <a:spcPts val="0"/>
              </a:spcAft>
              <a:buSzPts val="1800"/>
              <a:buChar char="-"/>
            </a:pPr>
            <a:r>
              <a:rPr lang="is"/>
              <a:t>Hvaða æskilega eiginleika vantar á listann</a:t>
            </a:r>
            <a:endParaRPr/>
          </a:p>
          <a:p>
            <a:pPr indent="-342900" lvl="0" marL="457200" rtl="0" algn="l">
              <a:spcBef>
                <a:spcPts val="0"/>
              </a:spcBef>
              <a:spcAft>
                <a:spcPts val="0"/>
              </a:spcAft>
              <a:buSzPts val="1800"/>
              <a:buChar char="-"/>
            </a:pPr>
            <a:r>
              <a:rPr lang="is"/>
              <a:t>Erum við samstíga í uppeldinu</a:t>
            </a:r>
            <a:endParaRPr/>
          </a:p>
          <a:p>
            <a:pPr indent="-342900" lvl="0" marL="457200" rtl="0" algn="l">
              <a:spcBef>
                <a:spcPts val="0"/>
              </a:spcBef>
              <a:spcAft>
                <a:spcPts val="0"/>
              </a:spcAft>
              <a:buSzPts val="1800"/>
              <a:buChar char="-"/>
            </a:pPr>
            <a:r>
              <a:rPr lang="is"/>
              <a:t>Hvað erum við u</a:t>
            </a:r>
            <a:r>
              <a:rPr lang="is"/>
              <a:t>mönnunaraðilar</a:t>
            </a:r>
            <a:r>
              <a:rPr lang="is"/>
              <a:t> sammála um að skipti máli í uppeldinu</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Hegðun umönnunaraðila - fordæmi</a:t>
            </a:r>
            <a:endParaRPr/>
          </a:p>
        </p:txBody>
      </p:sp>
      <p:sp>
        <p:nvSpPr>
          <p:cNvPr id="138" name="Google Shape;138;p2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Börn læra af því sem fyrir þeim er haft</a:t>
            </a:r>
            <a:endParaRPr/>
          </a:p>
          <a:p>
            <a:pPr indent="-342900" lvl="0" marL="457200" rtl="0" algn="l">
              <a:spcBef>
                <a:spcPts val="0"/>
              </a:spcBef>
              <a:spcAft>
                <a:spcPts val="0"/>
              </a:spcAft>
              <a:buSzPts val="1800"/>
              <a:buChar char="-"/>
            </a:pPr>
            <a:r>
              <a:rPr lang="is"/>
              <a:t>Börn herma eftir hegðun annarra, hvort sem ætlast er til þess eða ekki</a:t>
            </a:r>
            <a:endParaRPr/>
          </a:p>
          <a:p>
            <a:pPr indent="0" lvl="0" marL="0" rtl="0" algn="l">
              <a:spcBef>
                <a:spcPts val="1200"/>
              </a:spcBef>
              <a:spcAft>
                <a:spcPts val="0"/>
              </a:spcAft>
              <a:buNone/>
            </a:pPr>
            <a:r>
              <a:rPr lang="is"/>
              <a:t>Hegðun u</a:t>
            </a:r>
            <a:r>
              <a:rPr lang="is"/>
              <a:t>mönnunaraðilar</a:t>
            </a:r>
            <a:r>
              <a:rPr lang="is"/>
              <a:t> sýnir börnum hvað u</a:t>
            </a:r>
            <a:r>
              <a:rPr lang="is"/>
              <a:t>mönnunaraðilunum</a:t>
            </a:r>
            <a:r>
              <a:rPr lang="is"/>
              <a:t> finnst mikilvægast</a:t>
            </a:r>
            <a:endParaRPr/>
          </a:p>
          <a:p>
            <a:pPr indent="-342900" lvl="0" marL="457200" rtl="0" algn="l">
              <a:spcBef>
                <a:spcPts val="1200"/>
              </a:spcBef>
              <a:spcAft>
                <a:spcPts val="0"/>
              </a:spcAft>
              <a:buSzPts val="1800"/>
              <a:buChar char="-"/>
            </a:pPr>
            <a:r>
              <a:rPr lang="is"/>
              <a:t>Hægt er meðvitað að nota eigin hegðun sem kennslutæki til að kenna t.d.</a:t>
            </a:r>
            <a:endParaRPr/>
          </a:p>
          <a:p>
            <a:pPr indent="-317500" lvl="1" marL="914400" rtl="0" algn="l">
              <a:spcBef>
                <a:spcPts val="0"/>
              </a:spcBef>
              <a:spcAft>
                <a:spcPts val="0"/>
              </a:spcAft>
              <a:buSzPts val="1400"/>
              <a:buChar char="-"/>
            </a:pPr>
            <a:r>
              <a:rPr lang="is"/>
              <a:t>Mál og félagsfærni, reglur, að leysa vandamál</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Félagshegðun og færni</a:t>
            </a:r>
            <a:endParaRPr/>
          </a:p>
        </p:txBody>
      </p:sp>
      <p:sp>
        <p:nvSpPr>
          <p:cNvPr id="144" name="Google Shape;144;p2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Hvað sjá börnin okkur gera?</a:t>
            </a:r>
            <a:endParaRPr/>
          </a:p>
          <a:p>
            <a:pPr indent="-317500" lvl="1" marL="914400" rtl="0" algn="l">
              <a:spcBef>
                <a:spcPts val="0"/>
              </a:spcBef>
              <a:spcAft>
                <a:spcPts val="0"/>
              </a:spcAft>
              <a:buSzPts val="1400"/>
              <a:buChar char="-"/>
            </a:pPr>
            <a:r>
              <a:rPr lang="is"/>
              <a:t>Sýna tillitsemi, skammast, hrósa, taka reiðiköst, hlusta, tala illa um aðra</a:t>
            </a:r>
            <a:endParaRPr/>
          </a:p>
          <a:p>
            <a:pPr indent="-342900" lvl="0" marL="457200" rtl="0" algn="l">
              <a:spcBef>
                <a:spcPts val="0"/>
              </a:spcBef>
              <a:spcAft>
                <a:spcPts val="0"/>
              </a:spcAft>
              <a:buSzPts val="1800"/>
              <a:buChar char="-"/>
            </a:pPr>
            <a:r>
              <a:rPr lang="is"/>
              <a:t>Hvað eiga þau </a:t>
            </a:r>
            <a:r>
              <a:rPr b="1" lang="is"/>
              <a:t>ekki</a:t>
            </a:r>
            <a:r>
              <a:rPr lang="is"/>
              <a:t> að læra af okkur</a:t>
            </a:r>
            <a:endParaRPr/>
          </a:p>
          <a:p>
            <a:pPr indent="-342900" lvl="0" marL="457200" rtl="0" algn="l">
              <a:spcBef>
                <a:spcPts val="0"/>
              </a:spcBef>
              <a:spcAft>
                <a:spcPts val="0"/>
              </a:spcAft>
              <a:buSzPts val="1800"/>
              <a:buChar char="-"/>
            </a:pPr>
            <a:r>
              <a:rPr lang="is"/>
              <a:t>Hvað viljum við að börnin læra af okkur?</a:t>
            </a:r>
            <a:endParaRPr/>
          </a:p>
          <a:p>
            <a:pPr indent="-342900" lvl="0" marL="457200" rtl="0" algn="l">
              <a:spcBef>
                <a:spcPts val="0"/>
              </a:spcBef>
              <a:spcAft>
                <a:spcPts val="0"/>
              </a:spcAft>
              <a:buSzPts val="1800"/>
              <a:buChar char="-"/>
            </a:pPr>
            <a:r>
              <a:rPr lang="is"/>
              <a:t>Gerið minnislista um það sem leggja skal áherslu á að kenna í samskiptum</a:t>
            </a:r>
            <a:endParaRPr/>
          </a:p>
          <a:p>
            <a:pPr indent="-317500" lvl="1" marL="914400" rtl="0" algn="l">
              <a:spcBef>
                <a:spcPts val="0"/>
              </a:spcBef>
              <a:spcAft>
                <a:spcPts val="0"/>
              </a:spcAft>
              <a:buSzPts val="1400"/>
              <a:buChar char="-"/>
            </a:pPr>
            <a:r>
              <a:rPr lang="is"/>
              <a:t>T.d. að deila með öðrum, sýna tillitssemi, hjálpast að, vera kurteis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is"/>
              <a:t>Að kenna færni í 5 skrefum - Grundvallaratriði</a:t>
            </a:r>
            <a:endParaRPr/>
          </a:p>
        </p:txBody>
      </p:sp>
      <p:sp>
        <p:nvSpPr>
          <p:cNvPr id="150" name="Google Shape;150;p2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is"/>
              <a:t>Sýna, eða vekja athygli barnsins á fordæmi</a:t>
            </a:r>
            <a:endParaRPr/>
          </a:p>
          <a:p>
            <a:pPr indent="-342900" lvl="0" marL="457200" rtl="0" algn="l">
              <a:spcBef>
                <a:spcPts val="0"/>
              </a:spcBef>
              <a:spcAft>
                <a:spcPts val="0"/>
              </a:spcAft>
              <a:buSzPts val="1800"/>
              <a:buAutoNum type="arabicPeriod"/>
            </a:pPr>
            <a:r>
              <a:rPr lang="is"/>
              <a:t>Hvetja barnið til að gera það sama</a:t>
            </a:r>
            <a:endParaRPr/>
          </a:p>
          <a:p>
            <a:pPr indent="-342900" lvl="0" marL="457200" rtl="0" algn="l">
              <a:spcBef>
                <a:spcPts val="0"/>
              </a:spcBef>
              <a:spcAft>
                <a:spcPts val="0"/>
              </a:spcAft>
              <a:buSzPts val="1800"/>
              <a:buAutoNum type="arabicPeriod"/>
            </a:pPr>
            <a:r>
              <a:rPr lang="is"/>
              <a:t>Hrósa barninu þegar það sýnir þessa hegðun - ýta undir að það æfi sig</a:t>
            </a:r>
            <a:endParaRPr/>
          </a:p>
          <a:p>
            <a:pPr indent="-342900" lvl="0" marL="457200" rtl="0" algn="l">
              <a:spcBef>
                <a:spcPts val="0"/>
              </a:spcBef>
              <a:spcAft>
                <a:spcPts val="0"/>
              </a:spcAft>
              <a:buSzPts val="1800"/>
              <a:buAutoNum type="arabicPeriod"/>
            </a:pPr>
            <a:r>
              <a:rPr lang="is"/>
              <a:t>Gefa barninu fyrirmæli um að sýna hegðunina</a:t>
            </a:r>
            <a:endParaRPr/>
          </a:p>
          <a:p>
            <a:pPr indent="-342900" lvl="0" marL="457200" rtl="0" algn="l">
              <a:spcBef>
                <a:spcPts val="0"/>
              </a:spcBef>
              <a:spcAft>
                <a:spcPts val="0"/>
              </a:spcAft>
              <a:buSzPts val="1800"/>
              <a:buAutoNum type="arabicPeriod"/>
            </a:pPr>
            <a:r>
              <a:rPr lang="is"/>
              <a:t>Nota væg, viðeigandi viðurlög ef barnið hlýðir ekki fyrirmælunum</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Til umhugsunar á milli námskeiðshluta </a:t>
            </a:r>
            <a:endParaRPr/>
          </a:p>
        </p:txBody>
      </p:sp>
      <p:sp>
        <p:nvSpPr>
          <p:cNvPr id="156" name="Google Shape;156;p2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Skrifa mikilvæg atriði niður um hvað er góð umönnunar færni</a:t>
            </a:r>
            <a:endParaRPr/>
          </a:p>
          <a:p>
            <a:pPr indent="-342900" lvl="0" marL="457200" rtl="0" algn="l">
              <a:spcBef>
                <a:spcPts val="0"/>
              </a:spcBef>
              <a:spcAft>
                <a:spcPts val="0"/>
              </a:spcAft>
              <a:buSzPts val="1800"/>
              <a:buChar char="-"/>
            </a:pPr>
            <a:r>
              <a:rPr lang="is"/>
              <a:t>Umönnunaraðili metur sjálfan sig eftir þeim</a:t>
            </a:r>
            <a:endParaRPr/>
          </a:p>
          <a:p>
            <a:pPr indent="-342900" lvl="0" marL="457200" rtl="0" algn="l">
              <a:spcBef>
                <a:spcPts val="0"/>
              </a:spcBef>
              <a:spcAft>
                <a:spcPts val="0"/>
              </a:spcAft>
              <a:buSzPts val="1800"/>
              <a:buChar char="-"/>
            </a:pPr>
            <a:r>
              <a:rPr lang="is"/>
              <a:t>Hverjir eru styrk og veikleikar mínir?</a:t>
            </a:r>
            <a:endParaRPr/>
          </a:p>
          <a:p>
            <a:pPr indent="-342900" lvl="0" marL="457200" rtl="0" algn="l">
              <a:spcBef>
                <a:spcPts val="0"/>
              </a:spcBef>
              <a:spcAft>
                <a:spcPts val="0"/>
              </a:spcAft>
              <a:buSzPts val="1800"/>
              <a:buChar char="-"/>
            </a:pPr>
            <a:r>
              <a:rPr lang="is"/>
              <a:t>Hvað má bæta og hvað má draga úr?</a:t>
            </a:r>
            <a:endParaRPr/>
          </a:p>
          <a:p>
            <a:pPr indent="-342900" lvl="0" marL="457200" rtl="0" algn="l">
              <a:spcBef>
                <a:spcPts val="0"/>
              </a:spcBef>
              <a:spcAft>
                <a:spcPts val="0"/>
              </a:spcAft>
              <a:buSzPts val="1800"/>
              <a:buChar char="-"/>
            </a:pPr>
            <a:r>
              <a:rPr lang="is"/>
              <a:t>Eru einhver atriði sem að vanta á listann?</a:t>
            </a:r>
            <a:endParaRPr/>
          </a:p>
          <a:p>
            <a:pPr indent="0" lvl="0" marL="0" rtl="0" algn="ctr">
              <a:spcBef>
                <a:spcPts val="1200"/>
              </a:spcBef>
              <a:spcAft>
                <a:spcPts val="0"/>
              </a:spcAft>
              <a:buNone/>
            </a:pPr>
            <a:r>
              <a:t/>
            </a:r>
            <a:endParaRPr/>
          </a:p>
          <a:p>
            <a:pPr indent="0" lvl="0" marL="0" rtl="0" algn="ctr">
              <a:spcBef>
                <a:spcPts val="1200"/>
              </a:spcBef>
              <a:spcAft>
                <a:spcPts val="0"/>
              </a:spcAft>
              <a:buNone/>
            </a:pPr>
            <a:r>
              <a:t/>
            </a:r>
            <a:endParaRPr/>
          </a:p>
          <a:p>
            <a:pPr indent="0" lvl="0" marL="0" rtl="0" algn="ctr">
              <a:spcBef>
                <a:spcPts val="1200"/>
              </a:spcBef>
              <a:spcAft>
                <a:spcPts val="1200"/>
              </a:spcAft>
              <a:buNone/>
            </a:pPr>
            <a:r>
              <a:rPr lang="is"/>
              <a:t>Takk fyrir í dag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Hugsanir og líðan</a:t>
            </a:r>
            <a:endParaRPr/>
          </a:p>
        </p:txBody>
      </p:sp>
      <p:sp>
        <p:nvSpPr>
          <p:cNvPr id="162" name="Google Shape;162;p2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Umönnunar námskeið</a:t>
            </a:r>
            <a:endParaRPr/>
          </a:p>
          <a:p>
            <a:pPr indent="0" lvl="0" marL="0" rtl="0" algn="l">
              <a:spcBef>
                <a:spcPts val="1200"/>
              </a:spcBef>
              <a:spcAft>
                <a:spcPts val="1200"/>
              </a:spcAft>
              <a:buNone/>
            </a:pPr>
            <a:r>
              <a:rPr lang="is"/>
              <a:t>Hluti 2.1</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Umönnunaraðilar og hugsanir</a:t>
            </a:r>
            <a:endParaRPr/>
          </a:p>
        </p:txBody>
      </p:sp>
      <p:sp>
        <p:nvSpPr>
          <p:cNvPr id="168" name="Google Shape;168;p2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Umönnunar hlutverkinu og tengslum við barnið fylgja margar góðar tilfinningar og hugsanir</a:t>
            </a:r>
            <a:endParaRPr/>
          </a:p>
          <a:p>
            <a:pPr indent="-342900" lvl="0" marL="457200" rtl="0" algn="l">
              <a:spcBef>
                <a:spcPts val="0"/>
              </a:spcBef>
              <a:spcAft>
                <a:spcPts val="0"/>
              </a:spcAft>
              <a:buSzPts val="1800"/>
              <a:buChar char="-"/>
            </a:pPr>
            <a:r>
              <a:rPr lang="is"/>
              <a:t>Í umönnunni kemur líka upp ýmislegt erfitt sem þarf að takast á við</a:t>
            </a:r>
            <a:endParaRPr/>
          </a:p>
          <a:p>
            <a:pPr indent="-342900" lvl="0" marL="457200" rtl="0" algn="l">
              <a:spcBef>
                <a:spcPts val="0"/>
              </a:spcBef>
              <a:spcAft>
                <a:spcPts val="0"/>
              </a:spcAft>
              <a:buSzPts val="1800"/>
              <a:buChar char="-"/>
            </a:pPr>
            <a:r>
              <a:rPr lang="is"/>
              <a:t>Algengt er að finna fyrir erfiðum tilfinningum, t.d ráðaleysi, kvíða, pirring, reiði eða vonbrigðum</a:t>
            </a:r>
            <a:endParaRPr/>
          </a:p>
          <a:p>
            <a:pPr indent="-317500" lvl="1" marL="914400" rtl="0" algn="l">
              <a:spcBef>
                <a:spcPts val="0"/>
              </a:spcBef>
              <a:spcAft>
                <a:spcPts val="0"/>
              </a:spcAft>
              <a:buSzPts val="1400"/>
              <a:buChar char="-"/>
            </a:pPr>
            <a:r>
              <a:rPr lang="is"/>
              <a:t>T.d. þegar barnið er krefjandi, óvært, því líður illa eða það er mótþróafullt</a:t>
            </a:r>
            <a:endParaRPr sz="1400"/>
          </a:p>
          <a:p>
            <a:pPr indent="-342900" lvl="0" marL="457200" rtl="0" algn="l">
              <a:spcBef>
                <a:spcPts val="0"/>
              </a:spcBef>
              <a:spcAft>
                <a:spcPts val="0"/>
              </a:spcAft>
              <a:buSzPts val="1800"/>
              <a:buChar char="-"/>
            </a:pPr>
            <a:r>
              <a:rPr lang="is"/>
              <a:t>Þá er mikilvægt að hafa færni til að halda ró sinni og geta unnið með eigin hugsanir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Hugsanir - sjálfstal</a:t>
            </a:r>
            <a:endParaRPr/>
          </a:p>
        </p:txBody>
      </p:sp>
      <p:sp>
        <p:nvSpPr>
          <p:cNvPr id="174" name="Google Shape;174;p3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Neikvæðar hugsanir</a:t>
            </a:r>
            <a:endParaRPr/>
          </a:p>
          <a:p>
            <a:pPr indent="-317500" lvl="1" marL="914400" rtl="0" algn="l">
              <a:spcBef>
                <a:spcPts val="0"/>
              </a:spcBef>
              <a:spcAft>
                <a:spcPts val="0"/>
              </a:spcAft>
              <a:buSzPts val="1400"/>
              <a:buChar char="-"/>
            </a:pPr>
            <a:r>
              <a:rPr lang="is"/>
              <a:t>Það sem fólk hugsar og gerir hlutina erfiðari</a:t>
            </a:r>
            <a:endParaRPr/>
          </a:p>
          <a:p>
            <a:pPr indent="-317500" lvl="1" marL="914400" rtl="0" algn="l">
              <a:spcBef>
                <a:spcPts val="0"/>
              </a:spcBef>
              <a:spcAft>
                <a:spcPts val="0"/>
              </a:spcAft>
              <a:buSzPts val="1400"/>
              <a:buChar char="-"/>
            </a:pPr>
            <a:r>
              <a:rPr lang="is"/>
              <a:t>Oft það fyrsta sem kemur upp í hugann þegar eitthvað er erfitt - sjálfvirk hugsun</a:t>
            </a:r>
            <a:endParaRPr/>
          </a:p>
          <a:p>
            <a:pPr indent="-317500" lvl="1" marL="914400" rtl="0" algn="l">
              <a:spcBef>
                <a:spcPts val="0"/>
              </a:spcBef>
              <a:spcAft>
                <a:spcPts val="0"/>
              </a:spcAft>
              <a:buSzPts val="1400"/>
              <a:buChar char="-"/>
            </a:pPr>
            <a:r>
              <a:rPr lang="is"/>
              <a:t>Felur oft í sér rangtúlkun á aðstæðum</a:t>
            </a:r>
            <a:endParaRPr/>
          </a:p>
          <a:p>
            <a:pPr indent="-342900" lvl="0" marL="457200" rtl="0" algn="l">
              <a:spcBef>
                <a:spcPts val="0"/>
              </a:spcBef>
              <a:spcAft>
                <a:spcPts val="0"/>
              </a:spcAft>
              <a:buSzPts val="1800"/>
              <a:buChar char="-"/>
            </a:pPr>
            <a:r>
              <a:rPr lang="is"/>
              <a:t>Hjálplegar hugsanir</a:t>
            </a:r>
            <a:endParaRPr/>
          </a:p>
          <a:p>
            <a:pPr indent="-317500" lvl="1" marL="914400" rtl="0" algn="l">
              <a:spcBef>
                <a:spcPts val="0"/>
              </a:spcBef>
              <a:spcAft>
                <a:spcPts val="0"/>
              </a:spcAft>
              <a:buSzPts val="1400"/>
              <a:buChar char="-"/>
            </a:pPr>
            <a:r>
              <a:rPr lang="is"/>
              <a:t>Það sem fólk segir við sjálft sig og kemur að gagni, fremur en að skerða getu þess</a:t>
            </a:r>
            <a:endParaRPr/>
          </a:p>
          <a:p>
            <a:pPr indent="-317500" lvl="1" marL="914400" rtl="0" algn="l">
              <a:spcBef>
                <a:spcPts val="0"/>
              </a:spcBef>
              <a:spcAft>
                <a:spcPts val="0"/>
              </a:spcAft>
              <a:buSzPts val="1400"/>
              <a:buChar char="-"/>
            </a:pPr>
            <a:r>
              <a:rPr lang="is"/>
              <a:t>Þarf að laða markvíst fram og æfa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a:t>
            </a:r>
            <a:endParaRPr/>
          </a:p>
        </p:txBody>
      </p:sp>
      <p:sp>
        <p:nvSpPr>
          <p:cNvPr id="180" name="Google Shape;180;p3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Aðalatriði í umönnun</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Umönnunaraðilar hafa umtalsverð áhrif á hvernig einstaklingar börnin þeirra og annarra verða</a:t>
            </a:r>
            <a:endParaRPr/>
          </a:p>
          <a:p>
            <a:pPr indent="-342900" lvl="0" marL="457200" rtl="0" algn="l">
              <a:spcBef>
                <a:spcPts val="0"/>
              </a:spcBef>
              <a:spcAft>
                <a:spcPts val="0"/>
              </a:spcAft>
              <a:buSzPts val="1800"/>
              <a:buChar char="-"/>
            </a:pPr>
            <a:r>
              <a:rPr lang="is"/>
              <a:t>Það þarf að kenna æskilega hegðun</a:t>
            </a:r>
            <a:endParaRPr/>
          </a:p>
          <a:p>
            <a:pPr indent="-342900" lvl="0" marL="457200" rtl="0" algn="l">
              <a:spcBef>
                <a:spcPts val="0"/>
              </a:spcBef>
              <a:spcAft>
                <a:spcPts val="0"/>
              </a:spcAft>
              <a:buSzPts val="1800"/>
              <a:buChar char="-"/>
            </a:pPr>
            <a:r>
              <a:rPr lang="is"/>
              <a:t>Umönnunaraðilar</a:t>
            </a:r>
            <a:r>
              <a:rPr lang="is"/>
              <a:t> þurfa skipulag í uppeldinu</a:t>
            </a:r>
            <a:endParaRPr/>
          </a:p>
          <a:p>
            <a:pPr indent="-342900" lvl="0" marL="457200" rtl="0" algn="l">
              <a:spcBef>
                <a:spcPts val="0"/>
              </a:spcBef>
              <a:spcAft>
                <a:spcPts val="0"/>
              </a:spcAft>
              <a:buSzPts val="1800"/>
              <a:buChar char="-"/>
            </a:pPr>
            <a:r>
              <a:rPr lang="is"/>
              <a:t>Kennsla + jákvæðni = Minni þörf fyrir að</a:t>
            </a:r>
            <a:endParaRPr/>
          </a:p>
          <a:p>
            <a:pPr indent="-317500" lvl="1" marL="914400" rtl="0" algn="l">
              <a:spcBef>
                <a:spcPts val="0"/>
              </a:spcBef>
              <a:spcAft>
                <a:spcPts val="0"/>
              </a:spcAft>
              <a:buSzPts val="1400"/>
              <a:buChar char="-"/>
            </a:pPr>
            <a:r>
              <a:rPr lang="is"/>
              <a:t>Takast á við erfiða hegðun</a:t>
            </a:r>
            <a:endParaRPr/>
          </a:p>
          <a:p>
            <a:pPr indent="-317500" lvl="1" marL="914400" rtl="0" algn="l">
              <a:spcBef>
                <a:spcPts val="0"/>
              </a:spcBef>
              <a:spcAft>
                <a:spcPts val="0"/>
              </a:spcAft>
              <a:buSzPts val="1400"/>
              <a:buChar char="-"/>
            </a:pPr>
            <a:r>
              <a:rPr lang="is"/>
              <a:t>Fyrir að nota viðurlög - að refsa fyrir óæskilega hegðun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a:t>
            </a:r>
            <a:endParaRPr/>
          </a:p>
        </p:txBody>
      </p:sp>
      <p:sp>
        <p:nvSpPr>
          <p:cNvPr id="186" name="Google Shape;186;p3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Endurmat hugsana</a:t>
            </a:r>
            <a:endParaRPr/>
          </a:p>
        </p:txBody>
      </p:sp>
      <p:sp>
        <p:nvSpPr>
          <p:cNvPr id="192" name="Google Shape;192;p3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Bera kennsl á neikvæðar óhjálplegar hugsanir</a:t>
            </a:r>
            <a:endParaRPr/>
          </a:p>
          <a:p>
            <a:pPr indent="-342900" lvl="0" marL="457200" rtl="0" algn="l">
              <a:spcBef>
                <a:spcPts val="0"/>
              </a:spcBef>
              <a:spcAft>
                <a:spcPts val="0"/>
              </a:spcAft>
              <a:buSzPts val="1800"/>
              <a:buChar char="-"/>
            </a:pPr>
            <a:r>
              <a:rPr lang="is"/>
              <a:t>Rjúfa, stöðva flæði neikvæðra hugsana</a:t>
            </a:r>
            <a:endParaRPr/>
          </a:p>
          <a:p>
            <a:pPr indent="0" lvl="0" marL="0" rtl="0" algn="l">
              <a:spcBef>
                <a:spcPts val="1200"/>
              </a:spcBef>
              <a:spcAft>
                <a:spcPts val="0"/>
              </a:spcAft>
              <a:buNone/>
            </a:pPr>
            <a:r>
              <a:rPr lang="is"/>
              <a:t>Hrekja neikvæðar hugsanir</a:t>
            </a:r>
            <a:endParaRPr/>
          </a:p>
          <a:p>
            <a:pPr indent="-342900" lvl="0" marL="457200" rtl="0" algn="l">
              <a:spcBef>
                <a:spcPts val="1200"/>
              </a:spcBef>
              <a:spcAft>
                <a:spcPts val="0"/>
              </a:spcAft>
              <a:buSzPts val="1800"/>
              <a:buChar char="-"/>
            </a:pPr>
            <a:r>
              <a:rPr lang="is"/>
              <a:t>Finna mótrök og dæmi, t.d. “Þetta er ekki satt”, “Í gær gat ég haldið þetta út”</a:t>
            </a:r>
            <a:endParaRPr/>
          </a:p>
          <a:p>
            <a:pPr indent="-342900" lvl="0" marL="457200" rtl="0" algn="l">
              <a:spcBef>
                <a:spcPts val="0"/>
              </a:spcBef>
              <a:spcAft>
                <a:spcPts val="0"/>
              </a:spcAft>
              <a:buSzPts val="1800"/>
              <a:buChar char="-"/>
            </a:pPr>
            <a:r>
              <a:rPr lang="is"/>
              <a:t>Finna aðra hjálplegri hugsun, t.d. “Ég lifi þetta af, hann er ekki alltaf svona erfiður”</a:t>
            </a:r>
            <a:endParaRPr/>
          </a:p>
          <a:p>
            <a:pPr indent="-342900" lvl="0" marL="457200" rtl="0" algn="l">
              <a:spcBef>
                <a:spcPts val="0"/>
              </a:spcBef>
              <a:spcAft>
                <a:spcPts val="0"/>
              </a:spcAft>
              <a:buSzPts val="1800"/>
              <a:buChar char="-"/>
            </a:pPr>
            <a:r>
              <a:rPr lang="is"/>
              <a:t>Skrifa niður gagnlegar hjálplegar hugsanir og eiga þær tilbúnar til að grípa til</a:t>
            </a:r>
            <a:endParaRPr/>
          </a:p>
          <a:p>
            <a:pPr indent="-342900" lvl="0" marL="457200" rtl="0" algn="l">
              <a:spcBef>
                <a:spcPts val="0"/>
              </a:spcBef>
              <a:spcAft>
                <a:spcPts val="0"/>
              </a:spcAft>
              <a:buSzPts val="1800"/>
              <a:buChar char="-"/>
            </a:pPr>
            <a:r>
              <a:rPr lang="is"/>
              <a:t>Bregðast við út frá hjálplegri hugsun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Jákvæð svörun og hrós</a:t>
            </a:r>
            <a:endParaRPr/>
          </a:p>
        </p:txBody>
      </p:sp>
      <p:sp>
        <p:nvSpPr>
          <p:cNvPr id="198" name="Google Shape;198;p3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Umönnunar námskeið</a:t>
            </a:r>
            <a:endParaRPr/>
          </a:p>
          <a:p>
            <a:pPr indent="0" lvl="0" marL="0" rtl="0" algn="l">
              <a:spcBef>
                <a:spcPts val="1200"/>
              </a:spcBef>
              <a:spcAft>
                <a:spcPts val="1200"/>
              </a:spcAft>
              <a:buNone/>
            </a:pPr>
            <a:r>
              <a:rPr lang="is"/>
              <a:t>Hluti 2.2</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Áhersla á það jákvæða</a:t>
            </a:r>
            <a:endParaRPr/>
          </a:p>
        </p:txBody>
      </p:sp>
      <p:sp>
        <p:nvSpPr>
          <p:cNvPr id="204" name="Google Shape;204;p3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Börn hafa þörf fyrir viðurkenningu fyrir það jákvæða sem þau gera</a:t>
            </a:r>
            <a:endParaRPr/>
          </a:p>
          <a:p>
            <a:pPr indent="-342900" lvl="0" marL="457200" rtl="0" algn="l">
              <a:spcBef>
                <a:spcPts val="0"/>
              </a:spcBef>
              <a:spcAft>
                <a:spcPts val="0"/>
              </a:spcAft>
              <a:buSzPts val="1800"/>
              <a:buChar char="-"/>
            </a:pPr>
            <a:r>
              <a:rPr lang="is"/>
              <a:t>Viðurkenning segir börnum hvaða hegðun aðrir meta og vilja sjá</a:t>
            </a:r>
            <a:endParaRPr/>
          </a:p>
          <a:p>
            <a:pPr indent="-342900" lvl="0" marL="457200" rtl="0" algn="l">
              <a:spcBef>
                <a:spcPts val="0"/>
              </a:spcBef>
              <a:spcAft>
                <a:spcPts val="0"/>
              </a:spcAft>
              <a:buSzPts val="1800"/>
              <a:buChar char="-"/>
            </a:pPr>
            <a:r>
              <a:rPr lang="is"/>
              <a:t>Jákvæð viðbrögð eða svörun (umbun) er öflugt kennslutæki</a:t>
            </a:r>
            <a:endParaRPr/>
          </a:p>
          <a:p>
            <a:pPr indent="-342900" lvl="0" marL="457200" rtl="0" algn="l">
              <a:spcBef>
                <a:spcPts val="0"/>
              </a:spcBef>
              <a:spcAft>
                <a:spcPts val="0"/>
              </a:spcAft>
              <a:buSzPts val="1800"/>
              <a:buChar char="-"/>
            </a:pPr>
            <a:r>
              <a:rPr lang="is"/>
              <a:t>”Grípa börn góð”, þegar þau sýna æskilega eða hlutlausa hegðun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 grípa börn góð”	</a:t>
            </a:r>
            <a:endParaRPr/>
          </a:p>
        </p:txBody>
      </p:sp>
      <p:sp>
        <p:nvSpPr>
          <p:cNvPr id="210" name="Google Shape;210;p3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Að taka eftir og bregðast við:</a:t>
            </a:r>
            <a:endParaRPr/>
          </a:p>
          <a:p>
            <a:pPr indent="-317500" lvl="1" marL="914400" rtl="0" algn="l">
              <a:spcBef>
                <a:spcPts val="0"/>
              </a:spcBef>
              <a:spcAft>
                <a:spcPts val="0"/>
              </a:spcAft>
              <a:buSzPts val="1400"/>
              <a:buChar char="-"/>
            </a:pPr>
            <a:r>
              <a:rPr lang="is"/>
              <a:t>Æskilegri hegðun</a:t>
            </a:r>
            <a:endParaRPr/>
          </a:p>
          <a:p>
            <a:pPr indent="-317500" lvl="1" marL="914400" rtl="0" algn="l">
              <a:spcBef>
                <a:spcPts val="0"/>
              </a:spcBef>
              <a:spcAft>
                <a:spcPts val="0"/>
              </a:spcAft>
              <a:buSzPts val="1400"/>
              <a:buChar char="-"/>
            </a:pPr>
            <a:r>
              <a:rPr lang="is"/>
              <a:t>Hlutlausri hegðun</a:t>
            </a:r>
            <a:endParaRPr/>
          </a:p>
          <a:p>
            <a:pPr indent="-317500" lvl="1" marL="914400" rtl="0" algn="l">
              <a:spcBef>
                <a:spcPts val="0"/>
              </a:spcBef>
              <a:spcAft>
                <a:spcPts val="0"/>
              </a:spcAft>
              <a:buSzPts val="1400"/>
              <a:buChar char="-"/>
            </a:pPr>
            <a:r>
              <a:rPr lang="is"/>
              <a:t>Hegðun sem er eðlileg fyrir aldur</a:t>
            </a:r>
            <a:endParaRPr/>
          </a:p>
          <a:p>
            <a:pPr indent="-342900" lvl="0" marL="457200" rtl="0" algn="l">
              <a:spcBef>
                <a:spcPts val="0"/>
              </a:spcBef>
              <a:spcAft>
                <a:spcPts val="0"/>
              </a:spcAft>
              <a:buSzPts val="1800"/>
              <a:buChar char="-"/>
            </a:pPr>
            <a:r>
              <a:rPr lang="is"/>
              <a:t>Jákvæð viðbrögð gefa skýr skilaboð:</a:t>
            </a:r>
            <a:endParaRPr/>
          </a:p>
          <a:p>
            <a:pPr indent="-317500" lvl="1" marL="914400" rtl="0" algn="l">
              <a:spcBef>
                <a:spcPts val="0"/>
              </a:spcBef>
              <a:spcAft>
                <a:spcPts val="0"/>
              </a:spcAft>
              <a:buSzPts val="1400"/>
              <a:buChar char="-"/>
            </a:pPr>
            <a:r>
              <a:rPr lang="is"/>
              <a:t>“Já, þetta er gott, svona áttu að gera, þetta má, þetta vil ég sjá!”</a:t>
            </a:r>
            <a:endParaRPr/>
          </a:p>
          <a:p>
            <a:pPr indent="-342900" lvl="0" marL="457200" rtl="0" algn="l">
              <a:spcBef>
                <a:spcPts val="0"/>
              </a:spcBef>
              <a:spcAft>
                <a:spcPts val="0"/>
              </a:spcAft>
              <a:buSzPts val="1800"/>
              <a:buChar char="-"/>
            </a:pPr>
            <a:r>
              <a:rPr lang="is"/>
              <a:t>Engin viðbrögð (hunsun við óöryggi:</a:t>
            </a:r>
            <a:endParaRPr/>
          </a:p>
          <a:p>
            <a:pPr indent="-317500" lvl="1" marL="914400" rtl="0" algn="l">
              <a:spcBef>
                <a:spcPts val="0"/>
              </a:spcBef>
              <a:spcAft>
                <a:spcPts val="0"/>
              </a:spcAft>
              <a:buSzPts val="1400"/>
              <a:buChar char="-"/>
            </a:pPr>
            <a:r>
              <a:rPr lang="is"/>
              <a:t>“Er þetta ekki gott hjá mér, á ekki að gera svona, má þetta ekki, tekur engin eftir mér?” </a:t>
            </a:r>
            <a:r>
              <a:rPr b="1" lang="is"/>
              <a:t>Set spurningamerki við þessa nálgun</a:t>
            </a:r>
            <a:endParaRPr b="1"/>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Jákvæð viðbrögð - umbun</a:t>
            </a:r>
            <a:endParaRPr/>
          </a:p>
        </p:txBody>
      </p:sp>
      <p:sp>
        <p:nvSpPr>
          <p:cNvPr id="216" name="Google Shape;216;p3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Veita oft, en ekki endilega mikið í einu</a:t>
            </a:r>
            <a:endParaRPr/>
          </a:p>
          <a:p>
            <a:pPr indent="-317500" lvl="1" marL="914400" rtl="0" algn="l">
              <a:spcBef>
                <a:spcPts val="0"/>
              </a:spcBef>
              <a:spcAft>
                <a:spcPts val="0"/>
              </a:spcAft>
              <a:buSzPts val="1400"/>
              <a:buChar char="-"/>
            </a:pPr>
            <a:r>
              <a:rPr lang="is"/>
              <a:t>Snertingu</a:t>
            </a:r>
            <a:endParaRPr/>
          </a:p>
          <a:p>
            <a:pPr indent="-317500" lvl="1" marL="914400" rtl="0" algn="l">
              <a:spcBef>
                <a:spcPts val="0"/>
              </a:spcBef>
              <a:spcAft>
                <a:spcPts val="0"/>
              </a:spcAft>
              <a:buSzPts val="1400"/>
              <a:buChar char="-"/>
            </a:pPr>
            <a:r>
              <a:rPr lang="is"/>
              <a:t>Athygli</a:t>
            </a:r>
            <a:endParaRPr/>
          </a:p>
          <a:p>
            <a:pPr indent="-317500" lvl="1" marL="914400" rtl="0" algn="l">
              <a:spcBef>
                <a:spcPts val="0"/>
              </a:spcBef>
              <a:spcAft>
                <a:spcPts val="0"/>
              </a:spcAft>
              <a:buSzPts val="1400"/>
              <a:buChar char="-"/>
            </a:pPr>
            <a:r>
              <a:rPr lang="is"/>
              <a:t>Bendingar </a:t>
            </a:r>
            <a:endParaRPr/>
          </a:p>
          <a:p>
            <a:pPr indent="-317500" lvl="1" marL="914400" rtl="0" algn="l">
              <a:spcBef>
                <a:spcPts val="0"/>
              </a:spcBef>
              <a:spcAft>
                <a:spcPts val="0"/>
              </a:spcAft>
              <a:buSzPts val="1400"/>
              <a:buChar char="-"/>
            </a:pPr>
            <a:r>
              <a:rPr lang="is"/>
              <a:t>Samveru</a:t>
            </a:r>
            <a:endParaRPr/>
          </a:p>
          <a:p>
            <a:pPr indent="-317500" lvl="1" marL="914400" rtl="0" algn="l">
              <a:spcBef>
                <a:spcPts val="0"/>
              </a:spcBef>
              <a:spcAft>
                <a:spcPts val="0"/>
              </a:spcAft>
              <a:buSzPts val="1400"/>
              <a:buChar char="-"/>
            </a:pPr>
            <a:r>
              <a:rPr lang="is"/>
              <a:t>Orð, svörun og hrós</a:t>
            </a:r>
            <a:endParaRPr/>
          </a:p>
          <a:p>
            <a:pPr indent="-317500" lvl="2" marL="1371600" rtl="0" algn="l">
              <a:spcBef>
                <a:spcPts val="0"/>
              </a:spcBef>
              <a:spcAft>
                <a:spcPts val="0"/>
              </a:spcAft>
              <a:buSzPts val="1400"/>
              <a:buChar char="-"/>
            </a:pPr>
            <a:r>
              <a:rPr lang="is"/>
              <a:t>Beint hrós</a:t>
            </a:r>
            <a:endParaRPr/>
          </a:p>
          <a:p>
            <a:pPr indent="-317500" lvl="2" marL="1371600" rtl="0" algn="l">
              <a:spcBef>
                <a:spcPts val="0"/>
              </a:spcBef>
              <a:spcAft>
                <a:spcPts val="0"/>
              </a:spcAft>
              <a:buSzPts val="1400"/>
              <a:buChar char="-"/>
            </a:pPr>
            <a:r>
              <a:rPr lang="is"/>
              <a:t>Óbeint hrós</a:t>
            </a:r>
            <a:endParaRPr/>
          </a:p>
          <a:p>
            <a:pPr indent="-317500" lvl="2" marL="1371600" rtl="0" algn="l">
              <a:spcBef>
                <a:spcPts val="0"/>
              </a:spcBef>
              <a:spcAft>
                <a:spcPts val="0"/>
              </a:spcAft>
              <a:buSzPts val="1400"/>
              <a:buChar char="-"/>
            </a:pPr>
            <a:r>
              <a:rPr lang="is"/>
              <a:t>Yfirfært hrós - oft mjög sterkt fyrir börn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a:t>
            </a:r>
            <a:endParaRPr/>
          </a:p>
        </p:txBody>
      </p:sp>
      <p:sp>
        <p:nvSpPr>
          <p:cNvPr id="222" name="Google Shape;222;p3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Tíu ára áætlun</a:t>
            </a:r>
            <a:endParaRPr/>
          </a:p>
        </p:txBody>
      </p:sp>
      <p:sp>
        <p:nvSpPr>
          <p:cNvPr id="228" name="Google Shape;228;p3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Umönnunar námskeið</a:t>
            </a:r>
            <a:endParaRPr/>
          </a:p>
          <a:p>
            <a:pPr indent="0" lvl="0" marL="0" rtl="0" algn="l">
              <a:spcBef>
                <a:spcPts val="1200"/>
              </a:spcBef>
              <a:spcAft>
                <a:spcPts val="1200"/>
              </a:spcAft>
              <a:buNone/>
            </a:pPr>
            <a:r>
              <a:rPr lang="is"/>
              <a:t>Hluti 2.3</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Tíu ára áætlun - til hvers?</a:t>
            </a:r>
            <a:endParaRPr/>
          </a:p>
        </p:txBody>
      </p:sp>
      <p:sp>
        <p:nvSpPr>
          <p:cNvPr id="234" name="Google Shape;234;p4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Auðveldar u</a:t>
            </a:r>
            <a:r>
              <a:rPr lang="is"/>
              <a:t>mönnunaraðilum</a:t>
            </a:r>
            <a:r>
              <a:rPr lang="is"/>
              <a:t> að ákveða hvaða hegðun barnsins á að ýta undir eða koma í veg fyrir</a:t>
            </a:r>
            <a:endParaRPr/>
          </a:p>
          <a:p>
            <a:pPr indent="-342900" lvl="0" marL="457200" rtl="0" algn="l">
              <a:spcBef>
                <a:spcPts val="0"/>
              </a:spcBef>
              <a:spcAft>
                <a:spcPts val="0"/>
              </a:spcAft>
              <a:buSzPts val="1800"/>
              <a:buChar char="-"/>
            </a:pPr>
            <a:r>
              <a:rPr lang="is"/>
              <a:t>Setur í samhengi það sem verið er að gera hér og nú og það sem stefnt er að</a:t>
            </a:r>
            <a:endParaRPr/>
          </a:p>
          <a:p>
            <a:pPr indent="-317500" lvl="1" marL="914400" rtl="0" algn="l">
              <a:spcBef>
                <a:spcPts val="0"/>
              </a:spcBef>
              <a:spcAft>
                <a:spcPts val="0"/>
              </a:spcAft>
              <a:buSzPts val="1400"/>
              <a:buChar char="-"/>
            </a:pPr>
            <a:r>
              <a:rPr lang="is"/>
              <a:t>Hvaða fordæmi sýni ég sem umönnunaraðili?</a:t>
            </a:r>
            <a:endParaRPr/>
          </a:p>
          <a:p>
            <a:pPr indent="-317500" lvl="1" marL="914400" rtl="0" algn="l">
              <a:spcBef>
                <a:spcPts val="0"/>
              </a:spcBef>
              <a:spcAft>
                <a:spcPts val="0"/>
              </a:spcAft>
              <a:buSzPts val="1400"/>
              <a:buChar char="-"/>
            </a:pPr>
            <a:r>
              <a:rPr lang="is"/>
              <a:t>Hvaða hegðun er ég að ýta undir?</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Tíu ára áætlun</a:t>
            </a:r>
            <a:endParaRPr/>
          </a:p>
        </p:txBody>
      </p:sp>
      <p:sp>
        <p:nvSpPr>
          <p:cNvPr id="240" name="Google Shape;240;p4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Hvaða hegðun er æskileg?</a:t>
            </a:r>
            <a:endParaRPr/>
          </a:p>
          <a:p>
            <a:pPr indent="-342900" lvl="0" marL="457200" rtl="0" algn="l">
              <a:spcBef>
                <a:spcPts val="0"/>
              </a:spcBef>
              <a:spcAft>
                <a:spcPts val="0"/>
              </a:spcAft>
              <a:buSzPts val="1800"/>
              <a:buChar char="-"/>
            </a:pPr>
            <a:r>
              <a:rPr lang="is"/>
              <a:t>Hvers konar framkomu er mikilvægt að barnið tileinki sér?</a:t>
            </a:r>
            <a:endParaRPr/>
          </a:p>
          <a:p>
            <a:pPr indent="-342900" lvl="0" marL="457200" rtl="0" algn="l">
              <a:spcBef>
                <a:spcPts val="0"/>
              </a:spcBef>
              <a:spcAft>
                <a:spcPts val="0"/>
              </a:spcAft>
              <a:buSzPts val="1800"/>
              <a:buChar char="-"/>
            </a:pPr>
            <a:r>
              <a:rPr lang="is"/>
              <a:t>Hvernig vil ég að barnið verði?</a:t>
            </a:r>
            <a:endParaRPr/>
          </a:p>
          <a:p>
            <a:pPr indent="-317500" lvl="1" marL="914400" rtl="0" algn="l">
              <a:spcBef>
                <a:spcPts val="0"/>
              </a:spcBef>
              <a:spcAft>
                <a:spcPts val="0"/>
              </a:spcAft>
              <a:buSzPts val="1400"/>
              <a:buChar char="-"/>
            </a:pPr>
            <a:r>
              <a:rPr lang="is"/>
              <a:t>Hvað þarf ég að kenna barninu?</a:t>
            </a:r>
            <a:endParaRPr/>
          </a:p>
          <a:p>
            <a:pPr indent="-317500" lvl="1" marL="914400" rtl="0" algn="l">
              <a:spcBef>
                <a:spcPts val="0"/>
              </a:spcBef>
              <a:spcAft>
                <a:spcPts val="0"/>
              </a:spcAft>
              <a:buSzPts val="1400"/>
              <a:buChar char="-"/>
            </a:pPr>
            <a:r>
              <a:rPr lang="is"/>
              <a:t>Hvernig á ég að kenna því?</a:t>
            </a:r>
            <a:endParaRPr/>
          </a:p>
          <a:p>
            <a:pPr indent="-317500" lvl="1" marL="914400" rtl="0" algn="l">
              <a:spcBef>
                <a:spcPts val="0"/>
              </a:spcBef>
              <a:spcAft>
                <a:spcPts val="0"/>
              </a:spcAft>
              <a:buSzPts val="1400"/>
              <a:buChar char="-"/>
            </a:pPr>
            <a:r>
              <a:rPr lang="is"/>
              <a:t>Hverju þarf ég að breyta í eigin fari?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Hvernig lærist hegðun?</a:t>
            </a:r>
            <a:endParaRPr/>
          </a:p>
        </p:txBody>
      </p:sp>
      <p:sp>
        <p:nvSpPr>
          <p:cNvPr id="75" name="Google Shape;75;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25000" lnSpcReduction="20000"/>
          </a:bodyPr>
          <a:lstStyle/>
          <a:p>
            <a:pPr indent="-342900" lvl="0" marL="457200" rtl="0" algn="l">
              <a:spcBef>
                <a:spcPts val="0"/>
              </a:spcBef>
              <a:spcAft>
                <a:spcPts val="0"/>
              </a:spcAft>
              <a:buSzPct val="100000"/>
              <a:buChar char="-"/>
            </a:pPr>
            <a:r>
              <a:rPr lang="is" sz="7200"/>
              <a:t>Hegðun er </a:t>
            </a:r>
            <a:r>
              <a:rPr b="1" lang="is" sz="7200"/>
              <a:t>ekki</a:t>
            </a:r>
            <a:r>
              <a:rPr lang="is" sz="7200"/>
              <a:t> meðfædd, hún lærist:</a:t>
            </a:r>
            <a:endParaRPr sz="7200"/>
          </a:p>
          <a:p>
            <a:pPr indent="-342900" lvl="1" marL="914400" rtl="0" algn="l">
              <a:spcBef>
                <a:spcPts val="0"/>
              </a:spcBef>
              <a:spcAft>
                <a:spcPts val="0"/>
              </a:spcAft>
              <a:buSzPct val="100000"/>
              <a:buChar char="-"/>
            </a:pPr>
            <a:r>
              <a:rPr lang="is" sz="7200"/>
              <a:t>Af þeim afleiðingum sem hún fær</a:t>
            </a:r>
            <a:endParaRPr sz="7200"/>
          </a:p>
          <a:p>
            <a:pPr indent="-342900" lvl="2" marL="1371600" rtl="0" algn="l">
              <a:spcBef>
                <a:spcPts val="0"/>
              </a:spcBef>
              <a:spcAft>
                <a:spcPts val="0"/>
              </a:spcAft>
              <a:buSzPct val="100000"/>
              <a:buChar char="-"/>
            </a:pPr>
            <a:r>
              <a:rPr i="1" lang="is" sz="7200"/>
              <a:t>Það sem eykur líkur á endurtekningu (styrking hegðunar)</a:t>
            </a:r>
            <a:endParaRPr i="1" sz="7200"/>
          </a:p>
          <a:p>
            <a:pPr indent="-342900" lvl="3" marL="1828800" rtl="0" algn="l">
              <a:spcBef>
                <a:spcPts val="0"/>
              </a:spcBef>
              <a:spcAft>
                <a:spcPts val="0"/>
              </a:spcAft>
              <a:buSzPct val="100000"/>
              <a:buChar char="-"/>
            </a:pPr>
            <a:r>
              <a:rPr i="1" lang="is" sz="7200"/>
              <a:t>T.d. athygli eða önnur umbun eða verðlaun</a:t>
            </a:r>
            <a:endParaRPr i="1" sz="7200"/>
          </a:p>
          <a:p>
            <a:pPr indent="0" lvl="0" marL="0" rtl="0" algn="l">
              <a:spcBef>
                <a:spcPts val="1200"/>
              </a:spcBef>
              <a:spcAft>
                <a:spcPts val="0"/>
              </a:spcAft>
              <a:buNone/>
            </a:pPr>
            <a:r>
              <a:rPr i="1" lang="is" sz="7200"/>
              <a:t>     -	Það sem minnkar líkur á endurtekningu (veiking hegðunar)</a:t>
            </a:r>
            <a:endParaRPr i="1" sz="7200"/>
          </a:p>
          <a:p>
            <a:pPr indent="457200" lvl="0" marL="457200" rtl="0" algn="l">
              <a:spcBef>
                <a:spcPts val="1200"/>
              </a:spcBef>
              <a:spcAft>
                <a:spcPts val="0"/>
              </a:spcAft>
              <a:buNone/>
            </a:pPr>
            <a:r>
              <a:rPr i="1" lang="is" sz="7200"/>
              <a:t>     -      T.d. engin athygli eða viðurlög, upplifast sem “refsing”</a:t>
            </a:r>
            <a:endParaRPr i="1" sz="7200"/>
          </a:p>
          <a:p>
            <a:pPr indent="0" lvl="0" marL="0" rtl="0" algn="l">
              <a:spcBef>
                <a:spcPts val="1200"/>
              </a:spcBef>
              <a:spcAft>
                <a:spcPts val="0"/>
              </a:spcAft>
              <a:buNone/>
            </a:pPr>
            <a:r>
              <a:rPr lang="is" sz="7200"/>
              <a:t>      </a:t>
            </a:r>
            <a:r>
              <a:rPr lang="is" sz="7200"/>
              <a:t>-      Af fordæmi með eftirhermu</a:t>
            </a:r>
            <a:endParaRPr sz="7200"/>
          </a:p>
          <a:p>
            <a:pPr indent="457200" lvl="0" marL="0" rtl="0" algn="l">
              <a:spcBef>
                <a:spcPts val="1200"/>
              </a:spcBef>
              <a:spcAft>
                <a:spcPts val="0"/>
              </a:spcAft>
              <a:buNone/>
            </a:pPr>
            <a:r>
              <a:rPr i="1" lang="is" sz="7200"/>
              <a:t>                  -     </a:t>
            </a:r>
            <a:r>
              <a:rPr i="1" lang="is" sz="7200"/>
              <a:t>Áhugahvöt barna til að líkja eftir fyrirmyndum</a:t>
            </a:r>
            <a:endParaRPr i="1" sz="7200"/>
          </a:p>
          <a:p>
            <a:pPr indent="0" lvl="0" marL="914400" rtl="0" algn="l">
              <a:spcBef>
                <a:spcPts val="1200"/>
              </a:spcBef>
              <a:spcAft>
                <a:spcPts val="0"/>
              </a:spcAft>
              <a:buNone/>
            </a:pPr>
            <a:r>
              <a:rPr i="1" lang="is" sz="7200"/>
              <a:t>     -     Innri styrking (umbun) þegar vel tekst til</a:t>
            </a:r>
            <a:endParaRPr i="1" sz="7200"/>
          </a:p>
          <a:p>
            <a:pPr indent="0" lvl="0" marL="0" rtl="0" algn="l">
              <a:spcBef>
                <a:spcPts val="1200"/>
              </a:spcBef>
              <a:spcAft>
                <a:spcPts val="0"/>
              </a:spcAft>
              <a:buNone/>
            </a:pPr>
            <a:r>
              <a:rPr lang="is" sz="7200"/>
              <a:t>       -      </a:t>
            </a:r>
            <a:r>
              <a:rPr lang="is" sz="7200"/>
              <a:t>Æskileg og óæskileg hegðun lærist á sama hátt</a:t>
            </a:r>
            <a:endParaRPr sz="72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sz="14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Verkefni: Tíu ára áætlun</a:t>
            </a:r>
            <a:endParaRPr/>
          </a:p>
        </p:txBody>
      </p:sp>
      <p:sp>
        <p:nvSpPr>
          <p:cNvPr id="246" name="Google Shape;246;p4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Hvaða hegðun viljum við sjá?</a:t>
            </a:r>
            <a:endParaRPr/>
          </a:p>
          <a:p>
            <a:pPr indent="-317500" lvl="1" marL="914400" rtl="0" algn="l">
              <a:spcBef>
                <a:spcPts val="0"/>
              </a:spcBef>
              <a:spcAft>
                <a:spcPts val="0"/>
              </a:spcAft>
              <a:buSzPts val="1400"/>
              <a:buChar char="-"/>
            </a:pPr>
            <a:r>
              <a:rPr lang="is"/>
              <a:t>Hvernig einstaklingur viljum við að barnið verði?</a:t>
            </a:r>
            <a:endParaRPr/>
          </a:p>
          <a:p>
            <a:pPr indent="-342900" lvl="0" marL="457200" rtl="0" algn="l">
              <a:spcBef>
                <a:spcPts val="0"/>
              </a:spcBef>
              <a:spcAft>
                <a:spcPts val="0"/>
              </a:spcAft>
              <a:buSzPts val="1800"/>
              <a:buChar char="-"/>
            </a:pPr>
            <a:r>
              <a:rPr lang="is"/>
              <a:t>Hverju þurfum við að breyta í eigin fari?</a:t>
            </a:r>
            <a:endParaRPr/>
          </a:p>
          <a:p>
            <a:pPr indent="-342900" lvl="0" marL="457200" rtl="0" algn="l">
              <a:spcBef>
                <a:spcPts val="0"/>
              </a:spcBef>
              <a:spcAft>
                <a:spcPts val="0"/>
              </a:spcAft>
              <a:buSzPts val="1800"/>
              <a:buChar char="-"/>
            </a:pPr>
            <a:r>
              <a:rPr lang="is"/>
              <a:t>Hvað þurfum við að gera </a:t>
            </a:r>
            <a:r>
              <a:rPr b="1" lang="is"/>
              <a:t>núna</a:t>
            </a:r>
            <a:r>
              <a:rPr lang="is"/>
              <a:t> til að barnið nái þessu?</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43"/>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is"/>
              <a:t>Við umönnunaraðilarnir - framtíðarplön</a:t>
            </a:r>
            <a:endParaRPr/>
          </a:p>
        </p:txBody>
      </p:sp>
      <p:sp>
        <p:nvSpPr>
          <p:cNvPr id="252" name="Google Shape;252;p4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Rifja upp styrkleika okkar og veikleika í uppeldisfærni</a:t>
            </a:r>
            <a:endParaRPr/>
          </a:p>
          <a:p>
            <a:pPr indent="-342900" lvl="0" marL="457200" rtl="0" algn="l">
              <a:spcBef>
                <a:spcPts val="0"/>
              </a:spcBef>
              <a:spcAft>
                <a:spcPts val="0"/>
              </a:spcAft>
              <a:buSzPts val="1800"/>
              <a:buChar char="-"/>
            </a:pPr>
            <a:r>
              <a:rPr lang="is"/>
              <a:t>Hvað eru u</a:t>
            </a:r>
            <a:r>
              <a:rPr lang="is"/>
              <a:t>mönnunaraðilar</a:t>
            </a:r>
            <a:r>
              <a:rPr lang="is"/>
              <a:t> sammála um í uppeldinu?</a:t>
            </a:r>
            <a:endParaRPr/>
          </a:p>
          <a:p>
            <a:pPr indent="-342900" lvl="0" marL="457200" rtl="0" algn="l">
              <a:spcBef>
                <a:spcPts val="0"/>
              </a:spcBef>
              <a:spcAft>
                <a:spcPts val="0"/>
              </a:spcAft>
              <a:buSzPts val="1800"/>
              <a:buChar char="-"/>
            </a:pPr>
            <a:r>
              <a:rPr lang="is"/>
              <a:t>Er ósamkomulag um eitthvað?</a:t>
            </a:r>
            <a:endParaRPr/>
          </a:p>
          <a:p>
            <a:pPr indent="-342900" lvl="0" marL="457200" rtl="0" algn="l">
              <a:spcBef>
                <a:spcPts val="0"/>
              </a:spcBef>
              <a:spcAft>
                <a:spcPts val="0"/>
              </a:spcAft>
              <a:buSzPts val="1800"/>
              <a:buChar char="-"/>
            </a:pPr>
            <a:r>
              <a:rPr lang="is"/>
              <a:t>Þurfum við að auka eða bæta samstarfið í uppeldinu?</a:t>
            </a:r>
            <a:endParaRPr/>
          </a:p>
          <a:p>
            <a:pPr indent="-317500" lvl="1" marL="914400" rtl="0" algn="l">
              <a:spcBef>
                <a:spcPts val="0"/>
              </a:spcBef>
              <a:spcAft>
                <a:spcPts val="0"/>
              </a:spcAft>
              <a:buSzPts val="1400"/>
              <a:buChar char="-"/>
            </a:pPr>
            <a:r>
              <a:rPr lang="is"/>
              <a:t>Gera áætlun um hvað og hvernig</a:t>
            </a:r>
            <a:endParaRPr/>
          </a:p>
          <a:p>
            <a:pPr indent="-317500" lvl="1" marL="914400" rtl="0" algn="l">
              <a:spcBef>
                <a:spcPts val="0"/>
              </a:spcBef>
              <a:spcAft>
                <a:spcPts val="0"/>
              </a:spcAft>
              <a:buSzPts val="1400"/>
              <a:buChar char="-"/>
            </a:pPr>
            <a:r>
              <a:rPr lang="is"/>
              <a:t>Umbunarkerfi fyrir umönnunaraðila</a:t>
            </a:r>
            <a:endParaRPr/>
          </a:p>
          <a:p>
            <a:pPr indent="-342900" lvl="0" marL="457200" rtl="0" algn="l">
              <a:spcBef>
                <a:spcPts val="0"/>
              </a:spcBef>
              <a:spcAft>
                <a:spcPts val="0"/>
              </a:spcAft>
              <a:buSzPts val="1800"/>
              <a:buChar char="-"/>
            </a:pPr>
            <a:r>
              <a:rPr lang="is"/>
              <a:t>Að hverju stefnum við sem foreldrar</a:t>
            </a:r>
            <a:endParaRPr/>
          </a:p>
          <a:p>
            <a:pPr indent="-342900" lvl="0" marL="457200" rtl="0" algn="l">
              <a:spcBef>
                <a:spcPts val="0"/>
              </a:spcBef>
              <a:spcAft>
                <a:spcPts val="0"/>
              </a:spcAft>
              <a:buSzPts val="1800"/>
              <a:buChar char="-"/>
            </a:pPr>
            <a:r>
              <a:rPr lang="is"/>
              <a:t>Hvað setjum við í forgang núna</a:t>
            </a:r>
            <a:endParaRPr/>
          </a:p>
          <a:p>
            <a:pPr indent="0" lvl="0" marL="0" rtl="0" algn="l">
              <a:spcBef>
                <a:spcPts val="1200"/>
              </a:spcBef>
              <a:spcAft>
                <a:spcPts val="12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4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258" name="Google Shape;258;p4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4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Tíu ára áætlun verkefnablað</a:t>
            </a:r>
            <a:endParaRPr/>
          </a:p>
        </p:txBody>
      </p:sp>
      <p:sp>
        <p:nvSpPr>
          <p:cNvPr id="264" name="Google Shape;264;p4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6"/>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is"/>
              <a:t>Við umönnunaraðilarnir - framtíðarplön</a:t>
            </a:r>
            <a:endParaRPr/>
          </a:p>
        </p:txBody>
      </p:sp>
      <p:sp>
        <p:nvSpPr>
          <p:cNvPr id="270" name="Google Shape;270;p4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Fastar venjur og reglur</a:t>
            </a:r>
            <a:endParaRPr/>
          </a:p>
        </p:txBody>
      </p:sp>
      <p:sp>
        <p:nvSpPr>
          <p:cNvPr id="276" name="Google Shape;276;p4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Umönnunar námskeið</a:t>
            </a:r>
            <a:endParaRPr/>
          </a:p>
          <a:p>
            <a:pPr indent="0" lvl="0" marL="0" rtl="0" algn="l">
              <a:spcBef>
                <a:spcPts val="1200"/>
              </a:spcBef>
              <a:spcAft>
                <a:spcPts val="1200"/>
              </a:spcAft>
              <a:buNone/>
            </a:pPr>
            <a:r>
              <a:rPr lang="is"/>
              <a:t>Hluti 2.4</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Fastar venjur</a:t>
            </a:r>
            <a:endParaRPr/>
          </a:p>
        </p:txBody>
      </p:sp>
      <p:sp>
        <p:nvSpPr>
          <p:cNvPr id="282" name="Google Shape;282;p4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Veita börnum öryggi</a:t>
            </a:r>
            <a:endParaRPr/>
          </a:p>
          <a:p>
            <a:pPr indent="-342900" lvl="0" marL="457200" rtl="0" algn="l">
              <a:spcBef>
                <a:spcPts val="0"/>
              </a:spcBef>
              <a:spcAft>
                <a:spcPts val="0"/>
              </a:spcAft>
              <a:buSzPts val="1800"/>
              <a:buChar char="-"/>
            </a:pPr>
            <a:r>
              <a:rPr lang="is"/>
              <a:t>Skapa ramma um daglegar athafnir</a:t>
            </a:r>
            <a:endParaRPr/>
          </a:p>
          <a:p>
            <a:pPr indent="-342900" lvl="0" marL="457200" rtl="0" algn="l">
              <a:spcBef>
                <a:spcPts val="0"/>
              </a:spcBef>
              <a:spcAft>
                <a:spcPts val="0"/>
              </a:spcAft>
              <a:buSzPts val="1800"/>
              <a:buChar char="-"/>
            </a:pPr>
            <a:r>
              <a:rPr lang="is"/>
              <a:t>Gefa skýr skilaboð um væntingar og kröfur</a:t>
            </a:r>
            <a:endParaRPr/>
          </a:p>
          <a:p>
            <a:pPr indent="-342900" lvl="0" marL="457200" rtl="0" algn="l">
              <a:spcBef>
                <a:spcPts val="0"/>
              </a:spcBef>
              <a:spcAft>
                <a:spcPts val="0"/>
              </a:spcAft>
              <a:buSzPts val="1800"/>
              <a:buChar char="-"/>
            </a:pPr>
            <a:r>
              <a:rPr lang="is"/>
              <a:t>Auðvelda val og ákvarðanir um reglur</a:t>
            </a:r>
            <a:endParaRPr/>
          </a:p>
          <a:p>
            <a:pPr indent="-342900" lvl="0" marL="457200" rtl="0" algn="l">
              <a:spcBef>
                <a:spcPts val="0"/>
              </a:spcBef>
              <a:spcAft>
                <a:spcPts val="0"/>
              </a:spcAft>
              <a:buSzPts val="1800"/>
              <a:buChar char="-"/>
            </a:pPr>
            <a:r>
              <a:rPr lang="is"/>
              <a:t>Auðvelda eftirfylgd reglna, bæði varðandi umbun og viðurlög</a:t>
            </a:r>
            <a:endParaRPr/>
          </a:p>
          <a:p>
            <a:pPr indent="-342900" lvl="0" marL="457200" rtl="0" algn="l">
              <a:spcBef>
                <a:spcPts val="0"/>
              </a:spcBef>
              <a:spcAft>
                <a:spcPts val="0"/>
              </a:spcAft>
              <a:buSzPts val="1800"/>
              <a:buChar char="-"/>
            </a:pPr>
            <a:r>
              <a:rPr lang="is"/>
              <a:t>Draga úr togstreitu</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Fastar venjur - rútínur</a:t>
            </a:r>
            <a:endParaRPr/>
          </a:p>
        </p:txBody>
      </p:sp>
      <p:sp>
        <p:nvSpPr>
          <p:cNvPr id="288" name="Google Shape;288;p4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Morgunverkin</a:t>
            </a:r>
            <a:endParaRPr/>
          </a:p>
          <a:p>
            <a:pPr indent="-342900" lvl="0" marL="457200" rtl="0" algn="l">
              <a:spcBef>
                <a:spcPts val="0"/>
              </a:spcBef>
              <a:spcAft>
                <a:spcPts val="0"/>
              </a:spcAft>
              <a:buSzPts val="1800"/>
              <a:buChar char="-"/>
            </a:pPr>
            <a:r>
              <a:rPr lang="is"/>
              <a:t>Matartímar</a:t>
            </a:r>
            <a:endParaRPr/>
          </a:p>
          <a:p>
            <a:pPr indent="-342900" lvl="0" marL="457200" rtl="0" algn="l">
              <a:spcBef>
                <a:spcPts val="0"/>
              </a:spcBef>
              <a:spcAft>
                <a:spcPts val="0"/>
              </a:spcAft>
              <a:buSzPts val="1800"/>
              <a:buChar char="-"/>
            </a:pPr>
            <a:r>
              <a:rPr lang="is"/>
              <a:t>Háttatímar</a:t>
            </a:r>
            <a:endParaRPr/>
          </a:p>
          <a:p>
            <a:pPr indent="-342900" lvl="0" marL="457200" rtl="0" algn="l">
              <a:spcBef>
                <a:spcPts val="0"/>
              </a:spcBef>
              <a:spcAft>
                <a:spcPts val="0"/>
              </a:spcAft>
              <a:buSzPts val="1800"/>
              <a:buChar char="-"/>
            </a:pPr>
            <a:r>
              <a:rPr lang="is"/>
              <a:t>Heimilisstörf</a:t>
            </a:r>
            <a:endParaRPr/>
          </a:p>
          <a:p>
            <a:pPr indent="-342900" lvl="0" marL="457200" rtl="0" algn="l">
              <a:spcBef>
                <a:spcPts val="0"/>
              </a:spcBef>
              <a:spcAft>
                <a:spcPts val="0"/>
              </a:spcAft>
              <a:buSzPts val="1800"/>
              <a:buChar char="-"/>
            </a:pPr>
            <a:r>
              <a:rPr lang="is"/>
              <a:t>Skjánotkun og skjátími</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Skjánotkun og skjátími</a:t>
            </a:r>
            <a:endParaRPr/>
          </a:p>
        </p:txBody>
      </p:sp>
      <p:sp>
        <p:nvSpPr>
          <p:cNvPr id="294" name="Google Shape;294;p5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Skjánotkun barna og skjánotkun umönnunaraðila</a:t>
            </a:r>
            <a:endParaRPr/>
          </a:p>
          <a:p>
            <a:pPr indent="-342900" lvl="0" marL="457200" rtl="0" algn="l">
              <a:spcBef>
                <a:spcPts val="0"/>
              </a:spcBef>
              <a:spcAft>
                <a:spcPts val="0"/>
              </a:spcAft>
              <a:buSzPts val="1800"/>
              <a:buChar char="-"/>
            </a:pPr>
            <a:r>
              <a:rPr lang="is"/>
              <a:t>Áhrif á tengsl og tengslamyndun</a:t>
            </a:r>
            <a:endParaRPr/>
          </a:p>
          <a:p>
            <a:pPr indent="-342900" lvl="0" marL="457200" rtl="0" algn="l">
              <a:spcBef>
                <a:spcPts val="0"/>
              </a:spcBef>
              <a:spcAft>
                <a:spcPts val="0"/>
              </a:spcAft>
              <a:buSzPts val="1800"/>
              <a:buChar char="-"/>
            </a:pPr>
            <a:r>
              <a:rPr lang="is"/>
              <a:t>Áreiti í umhverfi og áhrif á barnið</a:t>
            </a:r>
            <a:endParaRPr/>
          </a:p>
          <a:p>
            <a:pPr indent="-342900" lvl="0" marL="457200" rtl="0" algn="l">
              <a:spcBef>
                <a:spcPts val="0"/>
              </a:spcBef>
              <a:spcAft>
                <a:spcPts val="0"/>
              </a:spcAft>
              <a:buSzPts val="1800"/>
              <a:buChar char="-"/>
            </a:pPr>
            <a:r>
              <a:rPr lang="is"/>
              <a:t>Skjálausar samverustundir</a:t>
            </a:r>
            <a:endParaRPr/>
          </a:p>
          <a:p>
            <a:pPr indent="-342900" lvl="0" marL="457200" rtl="0" algn="l">
              <a:spcBef>
                <a:spcPts val="0"/>
              </a:spcBef>
              <a:spcAft>
                <a:spcPts val="0"/>
              </a:spcAft>
              <a:buSzPts val="1800"/>
              <a:buChar char="-"/>
            </a:pPr>
            <a:r>
              <a:rPr lang="is"/>
              <a:t>Innihald skjáefnis og tengsl við þroska</a:t>
            </a:r>
            <a:endParaRPr/>
          </a:p>
          <a:p>
            <a:pPr indent="-342900" lvl="0" marL="457200" rtl="0" algn="l">
              <a:spcBef>
                <a:spcPts val="0"/>
              </a:spcBef>
              <a:spcAft>
                <a:spcPts val="0"/>
              </a:spcAft>
              <a:buSzPts val="1800"/>
              <a:buChar char="-"/>
            </a:pPr>
            <a:r>
              <a:rPr lang="is"/>
              <a:t>Viðmið um skjátíma barna í Heilsuveru</a:t>
            </a:r>
            <a:endParaRPr/>
          </a:p>
          <a:p>
            <a:pPr indent="0" lvl="0" marL="0" rtl="0" algn="l">
              <a:spcBef>
                <a:spcPts val="1200"/>
              </a:spcBef>
              <a:spcAft>
                <a:spcPts val="1200"/>
              </a:spcAft>
              <a:buNone/>
            </a:pPr>
            <a:r>
              <a:rPr lang="is" u="sng">
                <a:solidFill>
                  <a:schemeClr val="hlink"/>
                </a:solidFill>
                <a:hlinkClick r:id="rId3"/>
              </a:rPr>
              <a:t>https://www.heilsuvera.is/efnisflokkar/throskaferlid/uppeldi-barna/skjarinn-og-boernin/</a:t>
            </a:r>
            <a:r>
              <a:rPr lang="is"/>
              <a:t>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5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Reglur</a:t>
            </a:r>
            <a:endParaRPr/>
          </a:p>
        </p:txBody>
      </p:sp>
      <p:sp>
        <p:nvSpPr>
          <p:cNvPr id="300" name="Google Shape;300;p5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Hvaða reglum á barnið að fylgja</a:t>
            </a:r>
            <a:endParaRPr/>
          </a:p>
          <a:p>
            <a:pPr indent="-342900" lvl="0" marL="457200" rtl="0" algn="l">
              <a:spcBef>
                <a:spcPts val="0"/>
              </a:spcBef>
              <a:spcAft>
                <a:spcPts val="0"/>
              </a:spcAft>
              <a:buSzPts val="1800"/>
              <a:buChar char="-"/>
            </a:pPr>
            <a:r>
              <a:rPr lang="is"/>
              <a:t>Kenna þá hegðun sem nauðsynleg er til að geta fylgt hverri reglu</a:t>
            </a:r>
            <a:endParaRPr/>
          </a:p>
          <a:p>
            <a:pPr indent="-342900" lvl="0" marL="457200" rtl="0" algn="l">
              <a:spcBef>
                <a:spcPts val="0"/>
              </a:spcBef>
              <a:spcAft>
                <a:spcPts val="0"/>
              </a:spcAft>
              <a:buSzPts val="1800"/>
              <a:buChar char="-"/>
            </a:pPr>
            <a:r>
              <a:rPr lang="is"/>
              <a:t>Veita umbun fyrir að fylgja reglu</a:t>
            </a:r>
            <a:endParaRPr/>
          </a:p>
          <a:p>
            <a:pPr indent="0" lvl="0" marL="0" rtl="0" algn="l">
              <a:spcBef>
                <a:spcPts val="1200"/>
              </a:spcBef>
              <a:spcAft>
                <a:spcPts val="0"/>
              </a:spcAft>
              <a:buNone/>
            </a:pPr>
            <a:r>
              <a:rPr lang="is"/>
              <a:t>Þegar reglu er ekki fylgt:</a:t>
            </a:r>
            <a:endParaRPr/>
          </a:p>
          <a:p>
            <a:pPr indent="-342900" lvl="0" marL="457200" rtl="0" algn="l">
              <a:spcBef>
                <a:spcPts val="1200"/>
              </a:spcBef>
              <a:spcAft>
                <a:spcPts val="0"/>
              </a:spcAft>
              <a:buSzPts val="1800"/>
              <a:buChar char="-"/>
            </a:pPr>
            <a:r>
              <a:rPr lang="is"/>
              <a:t>Nota viðurlög? Hver er hæfileg?</a:t>
            </a:r>
            <a:endParaRPr/>
          </a:p>
          <a:p>
            <a:pPr indent="-342900" lvl="0" marL="457200" rtl="0" algn="l">
              <a:spcBef>
                <a:spcPts val="0"/>
              </a:spcBef>
              <a:spcAft>
                <a:spcPts val="0"/>
              </a:spcAft>
              <a:buSzPts val="1800"/>
              <a:buChar char="-"/>
            </a:pPr>
            <a:r>
              <a:rPr lang="is"/>
              <a:t>Er hægt að fylgja þeim eftir?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2397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Lögmál um hegðun - fræðin</a:t>
            </a:r>
            <a:endParaRPr/>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82" name="Google Shape;82;p16"/>
          <p:cNvSpPr/>
          <p:nvPr/>
        </p:nvSpPr>
        <p:spPr>
          <a:xfrm>
            <a:off x="1903500" y="2352625"/>
            <a:ext cx="855600" cy="1099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s"/>
              <a:t>Hegðun</a:t>
            </a:r>
            <a:endParaRPr/>
          </a:p>
        </p:txBody>
      </p:sp>
      <p:sp>
        <p:nvSpPr>
          <p:cNvPr id="83" name="Google Shape;83;p16"/>
          <p:cNvSpPr/>
          <p:nvPr/>
        </p:nvSpPr>
        <p:spPr>
          <a:xfrm>
            <a:off x="3718950" y="2254650"/>
            <a:ext cx="1706100" cy="634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s"/>
              <a:t>Styrking-umbun</a:t>
            </a:r>
            <a:endParaRPr/>
          </a:p>
        </p:txBody>
      </p:sp>
      <p:sp>
        <p:nvSpPr>
          <p:cNvPr id="84" name="Google Shape;84;p16"/>
          <p:cNvSpPr/>
          <p:nvPr/>
        </p:nvSpPr>
        <p:spPr>
          <a:xfrm>
            <a:off x="3694075" y="3019425"/>
            <a:ext cx="1706100" cy="595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s"/>
              <a:t>Veiking-refsing</a:t>
            </a:r>
            <a:endParaRPr/>
          </a:p>
        </p:txBody>
      </p:sp>
      <p:sp>
        <p:nvSpPr>
          <p:cNvPr id="85" name="Google Shape;85;p16"/>
          <p:cNvSpPr/>
          <p:nvPr/>
        </p:nvSpPr>
        <p:spPr>
          <a:xfrm>
            <a:off x="6232900" y="3133850"/>
            <a:ext cx="950100" cy="480900"/>
          </a:xfrm>
          <a:prstGeom prst="downArrowCallout">
            <a:avLst>
              <a:gd fmla="val 25000" name="adj1"/>
              <a:gd fmla="val 25000" name="adj2"/>
              <a:gd fmla="val 25000" name="adj3"/>
              <a:gd fmla="val 64977"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s"/>
              <a:t>Hegðun minnkar</a:t>
            </a:r>
            <a:endParaRPr/>
          </a:p>
        </p:txBody>
      </p:sp>
      <p:sp>
        <p:nvSpPr>
          <p:cNvPr id="86" name="Google Shape;86;p16"/>
          <p:cNvSpPr/>
          <p:nvPr/>
        </p:nvSpPr>
        <p:spPr>
          <a:xfrm>
            <a:off x="6232900" y="2254650"/>
            <a:ext cx="950100" cy="507900"/>
          </a:xfrm>
          <a:prstGeom prst="upArrowCallout">
            <a:avLst>
              <a:gd fmla="val 25000" name="adj1"/>
              <a:gd fmla="val 25000" name="adj2"/>
              <a:gd fmla="val 25000" name="adj3"/>
              <a:gd fmla="val 64977"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s"/>
              <a:t>Hegðun eykst</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Umbun fyrir að fylgja reglu</a:t>
            </a:r>
            <a:endParaRPr/>
          </a:p>
        </p:txBody>
      </p:sp>
      <p:sp>
        <p:nvSpPr>
          <p:cNvPr id="306" name="Google Shape;306;p5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Beint yrt og óyrt hrós</a:t>
            </a:r>
            <a:endParaRPr/>
          </a:p>
          <a:p>
            <a:pPr indent="-342900" lvl="0" marL="457200" rtl="0" algn="l">
              <a:spcBef>
                <a:spcPts val="0"/>
              </a:spcBef>
              <a:spcAft>
                <a:spcPts val="0"/>
              </a:spcAft>
              <a:buSzPts val="1800"/>
              <a:buChar char="-"/>
            </a:pPr>
            <a:r>
              <a:rPr lang="is"/>
              <a:t>Hrós í gegnum annan aðila</a:t>
            </a:r>
            <a:endParaRPr/>
          </a:p>
          <a:p>
            <a:pPr indent="-342900" lvl="0" marL="457200" rtl="0" algn="l">
              <a:spcBef>
                <a:spcPts val="0"/>
              </a:spcBef>
              <a:spcAft>
                <a:spcPts val="0"/>
              </a:spcAft>
              <a:buSzPts val="1800"/>
              <a:buChar char="-"/>
            </a:pPr>
            <a:r>
              <a:rPr lang="is"/>
              <a:t>Stjörnur, límmiðar</a:t>
            </a:r>
            <a:endParaRPr/>
          </a:p>
          <a:p>
            <a:pPr indent="-342900" lvl="0" marL="457200" rtl="0" algn="l">
              <a:spcBef>
                <a:spcPts val="0"/>
              </a:spcBef>
              <a:spcAft>
                <a:spcPts val="0"/>
              </a:spcAft>
              <a:buSzPts val="1800"/>
              <a:buChar char="-"/>
            </a:pPr>
            <a:r>
              <a:rPr lang="is"/>
              <a:t>Merki (Token)</a:t>
            </a:r>
            <a:endParaRPr/>
          </a:p>
          <a:p>
            <a:pPr indent="-342900" lvl="0" marL="457200" rtl="0" algn="l">
              <a:spcBef>
                <a:spcPts val="0"/>
              </a:spcBef>
              <a:spcAft>
                <a:spcPts val="0"/>
              </a:spcAft>
              <a:buSzPts val="1800"/>
              <a:buChar char="-"/>
            </a:pPr>
            <a:r>
              <a:rPr lang="is"/>
              <a:t>Athafnir og samvera</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5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Dæmi um umbunarkerfi - sjá bls 18</a:t>
            </a:r>
            <a:endParaRPr/>
          </a:p>
        </p:txBody>
      </p:sp>
      <p:sp>
        <p:nvSpPr>
          <p:cNvPr id="312" name="Google Shape;312;p5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 tala við börn</a:t>
            </a:r>
            <a:endParaRPr/>
          </a:p>
        </p:txBody>
      </p:sp>
      <p:sp>
        <p:nvSpPr>
          <p:cNvPr id="318" name="Google Shape;318;p5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Uppeldisnámskeið</a:t>
            </a:r>
            <a:endParaRPr/>
          </a:p>
          <a:p>
            <a:pPr indent="0" lvl="0" marL="0" rtl="0" algn="l">
              <a:spcBef>
                <a:spcPts val="1200"/>
              </a:spcBef>
              <a:spcAft>
                <a:spcPts val="1200"/>
              </a:spcAft>
              <a:buNone/>
            </a:pPr>
            <a:r>
              <a:rPr lang="is"/>
              <a:t>Hluti 3.1</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5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Samtal við ungabörn</a:t>
            </a:r>
            <a:endParaRPr/>
          </a:p>
        </p:txBody>
      </p:sp>
      <p:sp>
        <p:nvSpPr>
          <p:cNvPr id="324" name="Google Shape;324;p5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Tryggir samveru og nærveru (nánd)</a:t>
            </a:r>
            <a:endParaRPr/>
          </a:p>
          <a:p>
            <a:pPr indent="-342900" lvl="0" marL="457200" rtl="0" algn="l">
              <a:spcBef>
                <a:spcPts val="0"/>
              </a:spcBef>
              <a:spcAft>
                <a:spcPts val="0"/>
              </a:spcAft>
              <a:buSzPts val="1800"/>
              <a:buChar char="-"/>
            </a:pPr>
            <a:r>
              <a:rPr lang="is"/>
              <a:t>Stuðlar að gagnkvæmri tengslamyndun</a:t>
            </a:r>
            <a:endParaRPr/>
          </a:p>
          <a:p>
            <a:pPr indent="0" lvl="0" marL="0" rtl="0" algn="l">
              <a:spcBef>
                <a:spcPts val="1200"/>
              </a:spcBef>
              <a:spcAft>
                <a:spcPts val="0"/>
              </a:spcAft>
              <a:buNone/>
            </a:pPr>
            <a:r>
              <a:rPr lang="is"/>
              <a:t>“Tala” við börn frá upphafi</a:t>
            </a:r>
            <a:endParaRPr/>
          </a:p>
          <a:p>
            <a:pPr indent="-342900" lvl="0" marL="457200" rtl="0" algn="l">
              <a:spcBef>
                <a:spcPts val="1200"/>
              </a:spcBef>
              <a:spcAft>
                <a:spcPts val="0"/>
              </a:spcAft>
              <a:buSzPts val="1800"/>
              <a:buChar char="-"/>
            </a:pPr>
            <a:r>
              <a:rPr lang="is"/>
              <a:t>Með orðum</a:t>
            </a:r>
            <a:endParaRPr/>
          </a:p>
          <a:p>
            <a:pPr indent="-342900" lvl="0" marL="457200" rtl="0" algn="l">
              <a:spcBef>
                <a:spcPts val="0"/>
              </a:spcBef>
              <a:spcAft>
                <a:spcPts val="0"/>
              </a:spcAft>
              <a:buSzPts val="1800"/>
              <a:buChar char="-"/>
            </a:pPr>
            <a:r>
              <a:rPr lang="is"/>
              <a:t>Með svipbrigðum</a:t>
            </a:r>
            <a:endParaRPr/>
          </a:p>
          <a:p>
            <a:pPr indent="-342900" lvl="0" marL="457200" rtl="0" algn="l">
              <a:spcBef>
                <a:spcPts val="0"/>
              </a:spcBef>
              <a:spcAft>
                <a:spcPts val="0"/>
              </a:spcAft>
              <a:buSzPts val="1800"/>
              <a:buChar char="-"/>
            </a:pPr>
            <a:r>
              <a:rPr lang="is"/>
              <a:t>Með svörun og eftirhermu</a:t>
            </a:r>
            <a:endParaRPr/>
          </a:p>
          <a:p>
            <a:pPr indent="-342900" lvl="0" marL="457200" rtl="0" algn="l">
              <a:spcBef>
                <a:spcPts val="0"/>
              </a:spcBef>
              <a:spcAft>
                <a:spcPts val="0"/>
              </a:spcAft>
              <a:buSzPts val="1800"/>
              <a:buChar char="-"/>
            </a:pPr>
            <a:r>
              <a:rPr lang="is"/>
              <a:t>Gera til skiptis á þeirra forsendum</a:t>
            </a:r>
            <a:endParaRPr/>
          </a:p>
          <a:p>
            <a:pPr indent="0" lvl="0" marL="0" rtl="0" algn="l">
              <a:spcBef>
                <a:spcPts val="1200"/>
              </a:spcBef>
              <a:spcAft>
                <a:spcPts val="1200"/>
              </a:spcAft>
              <a:buNone/>
            </a:pPr>
            <a:r>
              <a:rPr lang="is"/>
              <a:t>Ýta undir sameinaða athygli</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Samtal við eldri börn</a:t>
            </a:r>
            <a:endParaRPr/>
          </a:p>
        </p:txBody>
      </p:sp>
      <p:sp>
        <p:nvSpPr>
          <p:cNvPr id="330" name="Google Shape;330;p5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Hlusta og gefa tíma fyrir svör</a:t>
            </a:r>
            <a:endParaRPr/>
          </a:p>
          <a:p>
            <a:pPr indent="-342900" lvl="0" marL="457200" rtl="0" algn="l">
              <a:spcBef>
                <a:spcPts val="0"/>
              </a:spcBef>
              <a:spcAft>
                <a:spcPts val="0"/>
              </a:spcAft>
              <a:buSzPts val="1800"/>
              <a:buChar char="-"/>
            </a:pPr>
            <a:r>
              <a:rPr lang="is"/>
              <a:t>Þögul stund</a:t>
            </a:r>
            <a:endParaRPr/>
          </a:p>
          <a:p>
            <a:pPr indent="-317500" lvl="1" marL="914400" rtl="0" algn="l">
              <a:spcBef>
                <a:spcPts val="0"/>
              </a:spcBef>
              <a:spcAft>
                <a:spcPts val="0"/>
              </a:spcAft>
              <a:buSzPts val="1400"/>
              <a:buChar char="-"/>
            </a:pPr>
            <a:r>
              <a:rPr lang="is"/>
              <a:t>Barnið hefur frumkvæði að umræðuefni </a:t>
            </a:r>
            <a:endParaRPr/>
          </a:p>
          <a:p>
            <a:pPr indent="-317500" lvl="2" marL="1371600" rtl="0" algn="l">
              <a:spcBef>
                <a:spcPts val="0"/>
              </a:spcBef>
              <a:spcAft>
                <a:spcPts val="0"/>
              </a:spcAft>
              <a:buSzPts val="1400"/>
              <a:buChar char="-"/>
            </a:pPr>
            <a:r>
              <a:rPr lang="is"/>
              <a:t>Umönnuaraðilinn hlustar, stýrir ekki eða dæmir</a:t>
            </a:r>
            <a:endParaRPr/>
          </a:p>
          <a:p>
            <a:pPr indent="-342900" lvl="0" marL="457200" rtl="0" algn="l">
              <a:spcBef>
                <a:spcPts val="0"/>
              </a:spcBef>
              <a:spcAft>
                <a:spcPts val="0"/>
              </a:spcAft>
              <a:buSzPts val="1800"/>
              <a:buChar char="-"/>
            </a:pPr>
            <a:r>
              <a:rPr lang="is"/>
              <a:t>Þögul stund</a:t>
            </a:r>
            <a:endParaRPr/>
          </a:p>
          <a:p>
            <a:pPr indent="-317500" lvl="1" marL="914400" rtl="0" algn="l">
              <a:spcBef>
                <a:spcPts val="0"/>
              </a:spcBef>
              <a:spcAft>
                <a:spcPts val="0"/>
              </a:spcAft>
              <a:buSzPts val="1400"/>
              <a:buChar char="-"/>
            </a:pPr>
            <a:r>
              <a:rPr lang="is"/>
              <a:t>Æfir umönnunaraðilann í að hlusta</a:t>
            </a:r>
            <a:endParaRPr/>
          </a:p>
          <a:p>
            <a:pPr indent="-317500" lvl="1" marL="914400" rtl="0" algn="l">
              <a:spcBef>
                <a:spcPts val="0"/>
              </a:spcBef>
              <a:spcAft>
                <a:spcPts val="0"/>
              </a:spcAft>
              <a:buSzPts val="1400"/>
              <a:buChar char="-"/>
            </a:pPr>
            <a:r>
              <a:rPr lang="is"/>
              <a:t>Eykur skilning á hugsunum, áhugamálum, skoðunum og áhyggjum barnsins</a:t>
            </a:r>
            <a:endParaRPr/>
          </a:p>
          <a:p>
            <a:pPr indent="-317500" lvl="1" marL="914400" rtl="0" algn="l">
              <a:spcBef>
                <a:spcPts val="0"/>
              </a:spcBef>
              <a:spcAft>
                <a:spcPts val="0"/>
              </a:spcAft>
              <a:buSzPts val="1400"/>
              <a:buChar char="-"/>
            </a:pPr>
            <a:r>
              <a:rPr lang="is"/>
              <a:t>Kennir barninu að það má tala um alls konar mál, líka erfið eða viðkvæm</a:t>
            </a:r>
            <a:endParaRPr/>
          </a:p>
          <a:p>
            <a:pPr indent="-317500" lvl="1" marL="914400" rtl="0" algn="l">
              <a:spcBef>
                <a:spcPts val="0"/>
              </a:spcBef>
              <a:spcAft>
                <a:spcPts val="0"/>
              </a:spcAft>
              <a:buSzPts val="1400"/>
              <a:buChar char="-"/>
            </a:pPr>
            <a:r>
              <a:rPr lang="is"/>
              <a:t>Stuðlar að skilningi barnsins á tilfinningum og tilfinningalæsi</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Virk hlustun</a:t>
            </a:r>
            <a:endParaRPr/>
          </a:p>
        </p:txBody>
      </p:sp>
      <p:sp>
        <p:nvSpPr>
          <p:cNvPr id="336" name="Google Shape;336;p5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Vera nálægt og í augnsambandi</a:t>
            </a:r>
            <a:endParaRPr/>
          </a:p>
          <a:p>
            <a:pPr indent="-342900" lvl="0" marL="457200" rtl="0" algn="l">
              <a:spcBef>
                <a:spcPts val="0"/>
              </a:spcBef>
              <a:spcAft>
                <a:spcPts val="0"/>
              </a:spcAft>
              <a:buSzPts val="1800"/>
              <a:buChar char="-"/>
            </a:pPr>
            <a:r>
              <a:rPr lang="is"/>
              <a:t>Sýna hlustun með hlutlausri svörun</a:t>
            </a:r>
            <a:endParaRPr/>
          </a:p>
          <a:p>
            <a:pPr indent="-317500" lvl="1" marL="914400" rtl="0" algn="l">
              <a:spcBef>
                <a:spcPts val="0"/>
              </a:spcBef>
              <a:spcAft>
                <a:spcPts val="0"/>
              </a:spcAft>
              <a:buSzPts val="1400"/>
              <a:buChar char="-"/>
            </a:pPr>
            <a:r>
              <a:rPr lang="is"/>
              <a:t>Athygli, svipbrigði, kinka kolli, humma, jánka</a:t>
            </a:r>
            <a:endParaRPr/>
          </a:p>
          <a:p>
            <a:pPr indent="-342900" lvl="0" marL="457200" rtl="0" algn="l">
              <a:spcBef>
                <a:spcPts val="0"/>
              </a:spcBef>
              <a:spcAft>
                <a:spcPts val="0"/>
              </a:spcAft>
              <a:buSzPts val="1800"/>
              <a:buChar char="-"/>
            </a:pPr>
            <a:r>
              <a:rPr lang="is"/>
              <a:t>Gefa svörun á innihald þannig að það lýsi skilningi</a:t>
            </a:r>
            <a:endParaRPr/>
          </a:p>
          <a:p>
            <a:pPr indent="-317500" lvl="1" marL="914400" rtl="0" algn="l">
              <a:spcBef>
                <a:spcPts val="0"/>
              </a:spcBef>
              <a:spcAft>
                <a:spcPts val="0"/>
              </a:spcAft>
              <a:buSzPts val="1400"/>
              <a:buChar char="-"/>
            </a:pPr>
            <a:r>
              <a:rPr lang="is"/>
              <a:t>Endurtaka, umorða innihald þess sem sagt var</a:t>
            </a:r>
            <a:endParaRPr/>
          </a:p>
          <a:p>
            <a:pPr indent="-317500" lvl="1" marL="914400" rtl="0" algn="l">
              <a:spcBef>
                <a:spcPts val="0"/>
              </a:spcBef>
              <a:spcAft>
                <a:spcPts val="0"/>
              </a:spcAft>
              <a:buSzPts val="1400"/>
              <a:buChar char="-"/>
            </a:pPr>
            <a:r>
              <a:rPr lang="is"/>
              <a:t>Spyrja til að skilja betur það sem sagt er</a:t>
            </a:r>
            <a:endParaRPr/>
          </a:p>
          <a:p>
            <a:pPr indent="-342900" lvl="0" marL="457200" rtl="0" algn="l">
              <a:spcBef>
                <a:spcPts val="0"/>
              </a:spcBef>
              <a:spcAft>
                <a:spcPts val="0"/>
              </a:spcAft>
              <a:buSzPts val="1800"/>
              <a:buChar char="-"/>
            </a:pPr>
            <a:r>
              <a:rPr lang="is"/>
              <a:t>Gera hlutlausar athugasemdir</a:t>
            </a:r>
            <a:endParaRPr/>
          </a:p>
          <a:p>
            <a:pPr indent="-342900" lvl="0" marL="457200" rtl="0" algn="l">
              <a:spcBef>
                <a:spcPts val="0"/>
              </a:spcBef>
              <a:spcAft>
                <a:spcPts val="0"/>
              </a:spcAft>
              <a:buSzPts val="1800"/>
              <a:buChar char="-"/>
            </a:pPr>
            <a:r>
              <a:rPr lang="is"/>
              <a:t>Gefa svörun um líðan og tilfinningar</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Spurningar barna - hlusta</a:t>
            </a:r>
            <a:endParaRPr/>
          </a:p>
        </p:txBody>
      </p:sp>
      <p:sp>
        <p:nvSpPr>
          <p:cNvPr id="342" name="Google Shape;342;p5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Hlusta og spyrja ef þarf til að glöggva sig</a:t>
            </a:r>
            <a:endParaRPr/>
          </a:p>
          <a:p>
            <a:pPr indent="-342900" lvl="0" marL="457200" rtl="0" algn="l">
              <a:spcBef>
                <a:spcPts val="0"/>
              </a:spcBef>
              <a:spcAft>
                <a:spcPts val="0"/>
              </a:spcAft>
              <a:buSzPts val="1800"/>
              <a:buChar char="-"/>
            </a:pPr>
            <a:r>
              <a:rPr lang="is"/>
              <a:t>Ekki skammast þó málið sé viðkvæmt</a:t>
            </a:r>
            <a:endParaRPr/>
          </a:p>
          <a:p>
            <a:pPr indent="-342900" lvl="0" marL="457200" rtl="0" algn="l">
              <a:spcBef>
                <a:spcPts val="0"/>
              </a:spcBef>
              <a:spcAft>
                <a:spcPts val="0"/>
              </a:spcAft>
              <a:buSzPts val="1800"/>
              <a:buChar char="-"/>
            </a:pPr>
            <a:r>
              <a:rPr lang="is"/>
              <a:t>Svara í samræmi við aldur barnsins</a:t>
            </a:r>
            <a:endParaRPr/>
          </a:p>
          <a:p>
            <a:pPr indent="-317500" lvl="1" marL="914400" rtl="0" algn="l">
              <a:spcBef>
                <a:spcPts val="0"/>
              </a:spcBef>
              <a:spcAft>
                <a:spcPts val="0"/>
              </a:spcAft>
              <a:buSzPts val="1400"/>
              <a:buChar char="-"/>
            </a:pPr>
            <a:r>
              <a:rPr lang="is"/>
              <a:t>Ekki of flókið</a:t>
            </a:r>
            <a:endParaRPr/>
          </a:p>
          <a:p>
            <a:pPr indent="-342900" lvl="0" marL="457200" rtl="0" algn="l">
              <a:spcBef>
                <a:spcPts val="0"/>
              </a:spcBef>
              <a:spcAft>
                <a:spcPts val="0"/>
              </a:spcAft>
              <a:buSzPts val="1800"/>
              <a:buChar char="-"/>
            </a:pPr>
            <a:r>
              <a:rPr lang="is"/>
              <a:t>Ekki gefa alltaf rétta svarið strax</a:t>
            </a:r>
            <a:endParaRPr/>
          </a:p>
          <a:p>
            <a:pPr indent="-342900" lvl="0" marL="457200" rtl="0" algn="l">
              <a:spcBef>
                <a:spcPts val="0"/>
              </a:spcBef>
              <a:spcAft>
                <a:spcPts val="0"/>
              </a:spcAft>
              <a:buSzPts val="1800"/>
              <a:buChar char="-"/>
            </a:pPr>
            <a:r>
              <a:rPr lang="is"/>
              <a:t>Gefa barninu tækifæri til að spreyta sig</a:t>
            </a:r>
            <a:endParaRPr/>
          </a:p>
          <a:p>
            <a:pPr indent="-317500" lvl="1" marL="914400" rtl="0" algn="l">
              <a:spcBef>
                <a:spcPts val="0"/>
              </a:spcBef>
              <a:spcAft>
                <a:spcPts val="0"/>
              </a:spcAft>
              <a:buSzPts val="1400"/>
              <a:buChar char="-"/>
            </a:pPr>
            <a:r>
              <a:rPr lang="is"/>
              <a:t>Hvað heldur þú? Hvernig ætli sé hægt að finna þetta út?</a:t>
            </a:r>
            <a:endParaRPr/>
          </a:p>
          <a:p>
            <a:pPr indent="-342900" lvl="0" marL="457200" rtl="0" algn="l">
              <a:spcBef>
                <a:spcPts val="0"/>
              </a:spcBef>
              <a:spcAft>
                <a:spcPts val="0"/>
              </a:spcAft>
              <a:buSzPts val="1800"/>
              <a:buChar char="-"/>
            </a:pPr>
            <a:r>
              <a:rPr lang="is"/>
              <a:t>Muna að það eru ekki til svör við öllu</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5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Fyrirmæli - skýr skilaboð</a:t>
            </a:r>
            <a:endParaRPr/>
          </a:p>
        </p:txBody>
      </p:sp>
      <p:sp>
        <p:nvSpPr>
          <p:cNvPr id="348" name="Google Shape;348;p5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Vera nálægt barninu, í augnsambandi</a:t>
            </a:r>
            <a:endParaRPr/>
          </a:p>
          <a:p>
            <a:pPr indent="-342900" lvl="0" marL="457200" rtl="0" algn="l">
              <a:spcBef>
                <a:spcPts val="0"/>
              </a:spcBef>
              <a:spcAft>
                <a:spcPts val="0"/>
              </a:spcAft>
              <a:buSzPts val="1800"/>
              <a:buChar char="-"/>
            </a:pPr>
            <a:r>
              <a:rPr lang="is"/>
              <a:t>Gefa bein fyrirmæli, </a:t>
            </a:r>
            <a:r>
              <a:rPr b="1" lang="is"/>
              <a:t>ekki</a:t>
            </a:r>
            <a:r>
              <a:rPr lang="is"/>
              <a:t> spyrja</a:t>
            </a:r>
            <a:endParaRPr/>
          </a:p>
          <a:p>
            <a:pPr indent="-342900" lvl="0" marL="457200" rtl="0" algn="l">
              <a:spcBef>
                <a:spcPts val="0"/>
              </a:spcBef>
              <a:spcAft>
                <a:spcPts val="0"/>
              </a:spcAft>
              <a:buSzPts val="1800"/>
              <a:buChar char="-"/>
            </a:pPr>
            <a:r>
              <a:rPr lang="is"/>
              <a:t>Nota fá, skýr og lýsandi orð</a:t>
            </a:r>
            <a:endParaRPr/>
          </a:p>
          <a:p>
            <a:pPr indent="-342900" lvl="0" marL="457200" rtl="0" algn="l">
              <a:spcBef>
                <a:spcPts val="0"/>
              </a:spcBef>
              <a:spcAft>
                <a:spcPts val="0"/>
              </a:spcAft>
              <a:buSzPts val="1800"/>
              <a:buChar char="-"/>
            </a:pPr>
            <a:r>
              <a:rPr lang="is"/>
              <a:t>Nota jákvætt form - Hvað á að gera, fremur en hvað á ekki að gera</a:t>
            </a:r>
            <a:endParaRPr/>
          </a:p>
          <a:p>
            <a:pPr indent="-342900" lvl="0" marL="457200" rtl="0" algn="l">
              <a:spcBef>
                <a:spcPts val="0"/>
              </a:spcBef>
              <a:spcAft>
                <a:spcPts val="0"/>
              </a:spcAft>
              <a:buSzPts val="1800"/>
              <a:buChar char="-"/>
            </a:pPr>
            <a:r>
              <a:rPr lang="is"/>
              <a:t>Gefa barninu 5-10 sekúndur (telja í huganum)</a:t>
            </a:r>
            <a:endParaRPr/>
          </a:p>
          <a:p>
            <a:pPr indent="0" lvl="0" marL="0" rtl="0" algn="l">
              <a:spcBef>
                <a:spcPts val="1200"/>
              </a:spcBef>
              <a:spcAft>
                <a:spcPts val="1200"/>
              </a:spcAft>
              <a:buNone/>
            </a:pPr>
            <a:r>
              <a:rPr lang="is"/>
              <a:t>Hrósa barninu þegar það hlýðir</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 bls 21</a:t>
            </a:r>
            <a:endParaRPr/>
          </a:p>
        </p:txBody>
      </p:sp>
      <p:sp>
        <p:nvSpPr>
          <p:cNvPr id="354" name="Google Shape;354;p6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6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 bls 21</a:t>
            </a:r>
            <a:endParaRPr/>
          </a:p>
        </p:txBody>
      </p:sp>
      <p:sp>
        <p:nvSpPr>
          <p:cNvPr id="360" name="Google Shape;360;p6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Clr>
                <a:schemeClr val="dk1"/>
              </a:buClr>
              <a:buSzPct val="26190"/>
              <a:buFont typeface="Arial"/>
              <a:buNone/>
            </a:pPr>
            <a:r>
              <a:t/>
            </a:r>
            <a:endParaRPr/>
          </a:p>
          <a:p>
            <a:pPr indent="0" lvl="0" marL="0" rtl="0" algn="l">
              <a:spcBef>
                <a:spcPts val="0"/>
              </a:spcBef>
              <a:spcAft>
                <a:spcPts val="0"/>
              </a:spcAft>
              <a:buClr>
                <a:schemeClr val="dk1"/>
              </a:buClr>
              <a:buSzPct val="26190"/>
              <a:buFont typeface="Arial"/>
              <a:buNone/>
            </a:pPr>
            <a:r>
              <a:rPr lang="is"/>
              <a:t>Lögmál um hegðun - fræðin</a:t>
            </a:r>
            <a:endParaRPr/>
          </a:p>
        </p:txBody>
      </p:sp>
      <p:sp>
        <p:nvSpPr>
          <p:cNvPr id="92" name="Google Shape;92;p17"/>
          <p:cNvSpPr txBox="1"/>
          <p:nvPr>
            <p:ph idx="1" type="body"/>
          </p:nvPr>
        </p:nvSpPr>
        <p:spPr>
          <a:xfrm>
            <a:off x="973275" y="11922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Aðdragandi		Hegðun		Afleiðingar</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is"/>
              <a:t>			</a:t>
            </a:r>
            <a:endParaRPr/>
          </a:p>
          <a:p>
            <a:pPr indent="457200" lvl="0" marL="457200" rtl="0" algn="l">
              <a:spcBef>
                <a:spcPts val="1200"/>
              </a:spcBef>
              <a:spcAft>
                <a:spcPts val="1200"/>
              </a:spcAft>
              <a:buNone/>
            </a:pPr>
            <a:r>
              <a:rPr lang="is"/>
              <a:t>Styrking eða veiking hegðunar</a:t>
            </a:r>
            <a:endParaRPr/>
          </a:p>
        </p:txBody>
      </p:sp>
      <p:sp>
        <p:nvSpPr>
          <p:cNvPr id="93" name="Google Shape;93;p17"/>
          <p:cNvSpPr/>
          <p:nvPr/>
        </p:nvSpPr>
        <p:spPr>
          <a:xfrm>
            <a:off x="1409850" y="2048125"/>
            <a:ext cx="776100" cy="572700"/>
          </a:xfrm>
          <a:prstGeom prst="rightArrowCallout">
            <a:avLst>
              <a:gd fmla="val 25000" name="adj1"/>
              <a:gd fmla="val 25000" name="adj2"/>
              <a:gd fmla="val 25000" name="adj3"/>
              <a:gd fmla="val 64977"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s"/>
              <a:t>A</a:t>
            </a:r>
            <a:endParaRPr/>
          </a:p>
        </p:txBody>
      </p:sp>
      <p:sp>
        <p:nvSpPr>
          <p:cNvPr id="94" name="Google Shape;94;p17"/>
          <p:cNvSpPr/>
          <p:nvPr/>
        </p:nvSpPr>
        <p:spPr>
          <a:xfrm>
            <a:off x="3071625" y="2050975"/>
            <a:ext cx="728100" cy="567000"/>
          </a:xfrm>
          <a:prstGeom prst="rightArrowCallout">
            <a:avLst>
              <a:gd fmla="val 25000" name="adj1"/>
              <a:gd fmla="val 25000" name="adj2"/>
              <a:gd fmla="val 25000" name="adj3"/>
              <a:gd fmla="val 64977"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s"/>
              <a:t>H</a:t>
            </a:r>
            <a:endParaRPr/>
          </a:p>
        </p:txBody>
      </p:sp>
      <p:sp>
        <p:nvSpPr>
          <p:cNvPr id="95" name="Google Shape;95;p17"/>
          <p:cNvSpPr/>
          <p:nvPr/>
        </p:nvSpPr>
        <p:spPr>
          <a:xfrm>
            <a:off x="4572000" y="2050975"/>
            <a:ext cx="537300" cy="56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s"/>
              <a:t>A</a:t>
            </a:r>
            <a:endParaRPr/>
          </a:p>
        </p:txBody>
      </p:sp>
      <p:sp>
        <p:nvSpPr>
          <p:cNvPr id="96" name="Google Shape;96;p17"/>
          <p:cNvSpPr/>
          <p:nvPr/>
        </p:nvSpPr>
        <p:spPr>
          <a:xfrm rot="10800000">
            <a:off x="3222125" y="2910750"/>
            <a:ext cx="1716000" cy="587100"/>
          </a:xfrm>
          <a:prstGeom prst="curvedDownArrow">
            <a:avLst>
              <a:gd fmla="val 25000" name="adj1"/>
              <a:gd fmla="val 50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6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Verkefni: Skýr skilaboð</a:t>
            </a:r>
            <a:endParaRPr/>
          </a:p>
        </p:txBody>
      </p:sp>
      <p:sp>
        <p:nvSpPr>
          <p:cNvPr id="366" name="Google Shape;366;p6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Umönnunaraðilar tala saman</a:t>
            </a:r>
            <a:endParaRPr/>
          </a:p>
          <a:p>
            <a:pPr indent="-317500" lvl="1" marL="914400" rtl="0" algn="l">
              <a:spcBef>
                <a:spcPts val="0"/>
              </a:spcBef>
              <a:spcAft>
                <a:spcPts val="0"/>
              </a:spcAft>
              <a:buSzPts val="1400"/>
              <a:buChar char="-"/>
            </a:pPr>
            <a:r>
              <a:rPr lang="is"/>
              <a:t>Hvernig eru fyrirmælin sem oftast eru notuð við börn?</a:t>
            </a:r>
            <a:endParaRPr/>
          </a:p>
          <a:p>
            <a:pPr indent="-317500" lvl="1" marL="914400" rtl="0" algn="l">
              <a:spcBef>
                <a:spcPts val="0"/>
              </a:spcBef>
              <a:spcAft>
                <a:spcPts val="0"/>
              </a:spcAft>
              <a:buSzPts val="1400"/>
              <a:buChar char="-"/>
            </a:pPr>
            <a:r>
              <a:rPr lang="is"/>
              <a:t>Þyrfti að breyta einhverju?</a:t>
            </a:r>
            <a:endParaRPr/>
          </a:p>
          <a:p>
            <a:pPr indent="-317500" lvl="1" marL="914400" rtl="0" algn="l">
              <a:spcBef>
                <a:spcPts val="0"/>
              </a:spcBef>
              <a:spcAft>
                <a:spcPts val="0"/>
              </a:spcAft>
              <a:buSzPts val="1400"/>
              <a:buChar char="-"/>
            </a:pPr>
            <a:r>
              <a:rPr lang="is"/>
              <a:t>Er eitthvað erfiðara en annað?</a:t>
            </a:r>
            <a:endParaRPr/>
          </a:p>
          <a:p>
            <a:pPr indent="-317500" lvl="2" marL="1371600" rtl="0" algn="l">
              <a:spcBef>
                <a:spcPts val="0"/>
              </a:spcBef>
              <a:spcAft>
                <a:spcPts val="0"/>
              </a:spcAft>
              <a:buSzPts val="1400"/>
              <a:buChar char="-"/>
            </a:pPr>
            <a:r>
              <a:rPr lang="is"/>
              <a:t>Vera nálægt barninu, í augnsambandi</a:t>
            </a:r>
            <a:endParaRPr/>
          </a:p>
          <a:p>
            <a:pPr indent="-317500" lvl="2" marL="1371600" rtl="0" algn="l">
              <a:spcBef>
                <a:spcPts val="0"/>
              </a:spcBef>
              <a:spcAft>
                <a:spcPts val="0"/>
              </a:spcAft>
              <a:buSzPts val="1400"/>
              <a:buChar char="-"/>
            </a:pPr>
            <a:r>
              <a:rPr lang="is"/>
              <a:t>Gefa bein fyrirmæli, </a:t>
            </a:r>
            <a:r>
              <a:rPr b="1" lang="is"/>
              <a:t>ekki</a:t>
            </a:r>
            <a:r>
              <a:rPr lang="is"/>
              <a:t> spyrja</a:t>
            </a:r>
            <a:endParaRPr/>
          </a:p>
          <a:p>
            <a:pPr indent="-317500" lvl="2" marL="1371600" rtl="0" algn="l">
              <a:spcBef>
                <a:spcPts val="0"/>
              </a:spcBef>
              <a:spcAft>
                <a:spcPts val="0"/>
              </a:spcAft>
              <a:buSzPts val="1400"/>
              <a:buChar char="-"/>
            </a:pPr>
            <a:r>
              <a:rPr lang="is"/>
              <a:t>Nota fá, skýr og lýsandi orð</a:t>
            </a:r>
            <a:endParaRPr/>
          </a:p>
          <a:p>
            <a:pPr indent="-317500" lvl="2" marL="1371600" rtl="0" algn="l">
              <a:spcBef>
                <a:spcPts val="0"/>
              </a:spcBef>
              <a:spcAft>
                <a:spcPts val="0"/>
              </a:spcAft>
              <a:buSzPts val="1400"/>
              <a:buChar char="-"/>
            </a:pPr>
            <a:r>
              <a:rPr lang="is"/>
              <a:t>Nota jákvætt form - Hvað á að gera, fremur en hvað á ekki að gera</a:t>
            </a:r>
            <a:endParaRPr/>
          </a:p>
          <a:p>
            <a:pPr indent="-317500" lvl="2" marL="1371600" rtl="0" algn="l">
              <a:spcBef>
                <a:spcPts val="0"/>
              </a:spcBef>
              <a:spcAft>
                <a:spcPts val="0"/>
              </a:spcAft>
              <a:buSzPts val="1400"/>
              <a:buChar char="-"/>
            </a:pPr>
            <a:r>
              <a:rPr lang="is"/>
              <a:t>Gefa barninu 5-10 sekúndur (telja í huganum)</a:t>
            </a:r>
            <a:endParaRPr/>
          </a:p>
          <a:p>
            <a:pPr indent="-317500" lvl="2" marL="1371600" rtl="0" algn="l">
              <a:spcBef>
                <a:spcPts val="0"/>
              </a:spcBef>
              <a:spcAft>
                <a:spcPts val="0"/>
              </a:spcAft>
              <a:buSzPts val="1400"/>
              <a:buChar char="-"/>
            </a:pPr>
            <a:r>
              <a:rPr lang="is"/>
              <a:t>Hrósa barninu þegar það hlýðir</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6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Algeng mistök</a:t>
            </a:r>
            <a:endParaRPr/>
          </a:p>
        </p:txBody>
      </p:sp>
      <p:sp>
        <p:nvSpPr>
          <p:cNvPr id="372" name="Google Shape;372;p6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Fyrirlestrar</a:t>
            </a:r>
            <a:endParaRPr/>
          </a:p>
          <a:p>
            <a:pPr indent="-342900" lvl="0" marL="457200" rtl="0" algn="l">
              <a:spcBef>
                <a:spcPts val="0"/>
              </a:spcBef>
              <a:spcAft>
                <a:spcPts val="0"/>
              </a:spcAft>
              <a:buSzPts val="1800"/>
              <a:buChar char="-"/>
            </a:pPr>
            <a:r>
              <a:rPr lang="is"/>
              <a:t>Langar útskýringar</a:t>
            </a:r>
            <a:endParaRPr/>
          </a:p>
          <a:p>
            <a:pPr indent="-342900" lvl="0" marL="457200" rtl="0" algn="l">
              <a:spcBef>
                <a:spcPts val="0"/>
              </a:spcBef>
              <a:spcAft>
                <a:spcPts val="0"/>
              </a:spcAft>
              <a:buSzPts val="1800"/>
              <a:buChar char="-"/>
            </a:pPr>
            <a:r>
              <a:rPr lang="is"/>
              <a:t>Rökræður við barnið</a:t>
            </a:r>
            <a:endParaRPr/>
          </a:p>
          <a:p>
            <a:pPr indent="-342900" lvl="0" marL="457200" rtl="0" algn="l">
              <a:spcBef>
                <a:spcPts val="0"/>
              </a:spcBef>
              <a:spcAft>
                <a:spcPts val="0"/>
              </a:spcAft>
              <a:buSzPts val="1800"/>
              <a:buChar char="-"/>
            </a:pPr>
            <a:r>
              <a:rPr lang="is"/>
              <a:t>Tvöföld skilaboð</a:t>
            </a:r>
            <a:endParaRPr/>
          </a:p>
          <a:p>
            <a:pPr indent="-317500" lvl="1" marL="914400" rtl="0" algn="l">
              <a:spcBef>
                <a:spcPts val="0"/>
              </a:spcBef>
              <a:spcAft>
                <a:spcPts val="0"/>
              </a:spcAft>
              <a:buSzPts val="1400"/>
              <a:buChar char="-"/>
            </a:pPr>
            <a:r>
              <a:rPr lang="is"/>
              <a:t>Í innihaldi þess sem sagt er</a:t>
            </a:r>
            <a:endParaRPr/>
          </a:p>
          <a:p>
            <a:pPr indent="-317500" lvl="1" marL="914400" rtl="0" algn="l">
              <a:spcBef>
                <a:spcPts val="0"/>
              </a:spcBef>
              <a:spcAft>
                <a:spcPts val="0"/>
              </a:spcAft>
              <a:buSzPts val="1400"/>
              <a:buChar char="-"/>
            </a:pPr>
            <a:r>
              <a:rPr lang="is"/>
              <a:t>Innihald og málrómur eða látbragð stangast á</a:t>
            </a:r>
            <a:endParaRPr/>
          </a:p>
          <a:p>
            <a:pPr indent="-342900" lvl="0" marL="457200" rtl="0" algn="l">
              <a:spcBef>
                <a:spcPts val="0"/>
              </a:spcBef>
              <a:spcAft>
                <a:spcPts val="0"/>
              </a:spcAft>
              <a:buSzPts val="1800"/>
              <a:buChar char="-"/>
            </a:pPr>
            <a:r>
              <a:rPr lang="is"/>
              <a:t>Að bregðast hart við</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6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378" name="Google Shape;378;p6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6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Færni til að róa sig</a:t>
            </a:r>
            <a:endParaRPr/>
          </a:p>
        </p:txBody>
      </p:sp>
      <p:sp>
        <p:nvSpPr>
          <p:cNvPr id="384" name="Google Shape;384;p6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Uppeldisnámskeið</a:t>
            </a:r>
            <a:endParaRPr/>
          </a:p>
          <a:p>
            <a:pPr indent="0" lvl="0" marL="0" rtl="0" algn="l">
              <a:spcBef>
                <a:spcPts val="1200"/>
              </a:spcBef>
              <a:spcAft>
                <a:spcPts val="1200"/>
              </a:spcAft>
              <a:buNone/>
            </a:pPr>
            <a:r>
              <a:rPr lang="is"/>
              <a:t>Hluti 3.2</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6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 geta róað sig</a:t>
            </a:r>
            <a:endParaRPr/>
          </a:p>
        </p:txBody>
      </p:sp>
      <p:sp>
        <p:nvSpPr>
          <p:cNvPr id="390" name="Google Shape;390;p6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Að geta róað sig hjálpar til við að:</a:t>
            </a:r>
            <a:endParaRPr/>
          </a:p>
          <a:p>
            <a:pPr indent="-317500" lvl="1" marL="914400" rtl="0" algn="l">
              <a:spcBef>
                <a:spcPts val="0"/>
              </a:spcBef>
              <a:spcAft>
                <a:spcPts val="0"/>
              </a:spcAft>
              <a:buSzPts val="1400"/>
              <a:buChar char="-"/>
            </a:pPr>
            <a:r>
              <a:rPr lang="is"/>
              <a:t>Takast á við erfiðleika, vonbrigði, gremju og álag</a:t>
            </a:r>
            <a:endParaRPr/>
          </a:p>
          <a:p>
            <a:pPr indent="-317500" lvl="1" marL="914400" rtl="0" algn="l">
              <a:spcBef>
                <a:spcPts val="0"/>
              </a:spcBef>
              <a:spcAft>
                <a:spcPts val="0"/>
              </a:spcAft>
              <a:buSzPts val="1400"/>
              <a:buChar char="-"/>
            </a:pPr>
            <a:r>
              <a:rPr lang="is"/>
              <a:t>Sofna og geta sofið einsamall</a:t>
            </a:r>
            <a:endParaRPr/>
          </a:p>
          <a:p>
            <a:pPr indent="-317500" lvl="1" marL="914400" rtl="0" algn="l">
              <a:spcBef>
                <a:spcPts val="0"/>
              </a:spcBef>
              <a:spcAft>
                <a:spcPts val="0"/>
              </a:spcAft>
              <a:buSzPts val="1400"/>
              <a:buChar char="-"/>
            </a:pPr>
            <a:r>
              <a:rPr lang="is"/>
              <a:t>Stjórna skapi þegar eitthvað kemur upp á</a:t>
            </a:r>
            <a:endParaRPr/>
          </a:p>
          <a:p>
            <a:pPr indent="-317500" lvl="1" marL="914400" rtl="0" algn="l">
              <a:spcBef>
                <a:spcPts val="0"/>
              </a:spcBef>
              <a:spcAft>
                <a:spcPts val="0"/>
              </a:spcAft>
              <a:buSzPts val="1400"/>
              <a:buChar char="-"/>
            </a:pPr>
            <a:r>
              <a:rPr lang="is"/>
              <a:t>Hafa þolinmæði við krefjandi verkefni</a:t>
            </a:r>
            <a:endParaRPr/>
          </a:p>
          <a:p>
            <a:pPr indent="-317500" lvl="1" marL="914400" rtl="0" algn="l">
              <a:spcBef>
                <a:spcPts val="0"/>
              </a:spcBef>
              <a:spcAft>
                <a:spcPts val="0"/>
              </a:spcAft>
              <a:buSzPts val="1400"/>
              <a:buChar char="-"/>
            </a:pPr>
            <a:r>
              <a:rPr lang="is"/>
              <a:t>Halda ró við streituvaldandi aðstæður</a:t>
            </a:r>
            <a:endParaRPr/>
          </a:p>
          <a:p>
            <a:pPr indent="-317500" lvl="1" marL="914400" rtl="0" algn="l">
              <a:spcBef>
                <a:spcPts val="0"/>
              </a:spcBef>
              <a:spcAft>
                <a:spcPts val="0"/>
              </a:spcAft>
              <a:buSzPts val="1400"/>
              <a:buChar char="-"/>
            </a:pPr>
            <a:r>
              <a:rPr lang="is"/>
              <a:t>Byggja grunn að tilfinningastjórn</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6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Þjálfa færni ungra barna</a:t>
            </a:r>
            <a:endParaRPr/>
          </a:p>
        </p:txBody>
      </p:sp>
      <p:sp>
        <p:nvSpPr>
          <p:cNvPr id="396" name="Google Shape;396;p6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Meðfæddir þættir hafa áhrif </a:t>
            </a:r>
            <a:endParaRPr/>
          </a:p>
          <a:p>
            <a:pPr indent="-342900" lvl="0" marL="457200" rtl="0" algn="l">
              <a:spcBef>
                <a:spcPts val="0"/>
              </a:spcBef>
              <a:spcAft>
                <a:spcPts val="0"/>
              </a:spcAft>
              <a:buSzPts val="1800"/>
              <a:buChar char="-"/>
            </a:pPr>
            <a:r>
              <a:rPr lang="is"/>
              <a:t>Byrja snemma að þjálfa og æfa</a:t>
            </a:r>
            <a:endParaRPr/>
          </a:p>
          <a:p>
            <a:pPr indent="-342900" lvl="0" marL="457200" rtl="0" algn="l">
              <a:spcBef>
                <a:spcPts val="0"/>
              </a:spcBef>
              <a:spcAft>
                <a:spcPts val="0"/>
              </a:spcAft>
              <a:buSzPts val="1800"/>
              <a:buChar char="-"/>
            </a:pPr>
            <a:r>
              <a:rPr lang="is"/>
              <a:t>Taka barnið upp áður en það byrjar að gráta</a:t>
            </a:r>
            <a:endParaRPr/>
          </a:p>
          <a:p>
            <a:pPr indent="-342900" lvl="0" marL="457200" rtl="0" algn="l">
              <a:spcBef>
                <a:spcPts val="0"/>
              </a:spcBef>
              <a:spcAft>
                <a:spcPts val="0"/>
              </a:spcAft>
              <a:buSzPts val="1800"/>
              <a:buChar char="-"/>
            </a:pPr>
            <a:r>
              <a:rPr lang="is"/>
              <a:t>Leyfa barninu að taka á við erfiða hluti</a:t>
            </a:r>
            <a:endParaRPr/>
          </a:p>
          <a:p>
            <a:pPr indent="-342900" lvl="0" marL="457200" rtl="0" algn="l">
              <a:spcBef>
                <a:spcPts val="0"/>
              </a:spcBef>
              <a:spcAft>
                <a:spcPts val="0"/>
              </a:spcAft>
              <a:buSzPts val="1800"/>
              <a:buChar char="-"/>
            </a:pPr>
            <a:r>
              <a:rPr lang="is"/>
              <a:t>Ekki temja sér að beina athygli barnsins alltaf að öðru</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6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Aðskilnaðarkvíði</a:t>
            </a:r>
            <a:endParaRPr/>
          </a:p>
        </p:txBody>
      </p:sp>
      <p:sp>
        <p:nvSpPr>
          <p:cNvPr id="402" name="Google Shape;402;p6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Taka á aðskilnaðarkvíða með því að:</a:t>
            </a:r>
            <a:endParaRPr/>
          </a:p>
          <a:p>
            <a:pPr indent="-317500" lvl="1" marL="914400" rtl="0" algn="l">
              <a:spcBef>
                <a:spcPts val="0"/>
              </a:spcBef>
              <a:spcAft>
                <a:spcPts val="0"/>
              </a:spcAft>
              <a:buSzPts val="1400"/>
              <a:buChar char="-"/>
            </a:pPr>
            <a:r>
              <a:rPr lang="is"/>
              <a:t>Sýna barninu að það þurfi ekki að hafa áhyggjur</a:t>
            </a:r>
            <a:endParaRPr/>
          </a:p>
          <a:p>
            <a:pPr indent="-317500" lvl="1" marL="914400" rtl="0" algn="l">
              <a:spcBef>
                <a:spcPts val="0"/>
              </a:spcBef>
              <a:spcAft>
                <a:spcPts val="0"/>
              </a:spcAft>
              <a:buSzPts val="1400"/>
              <a:buChar char="-"/>
            </a:pPr>
            <a:r>
              <a:rPr lang="is"/>
              <a:t>Ýta undir færni til að róa sig</a:t>
            </a:r>
            <a:endParaRPr/>
          </a:p>
          <a:p>
            <a:pPr indent="-317500" lvl="1" marL="914400" rtl="0" algn="l">
              <a:spcBef>
                <a:spcPts val="0"/>
              </a:spcBef>
              <a:spcAft>
                <a:spcPts val="0"/>
              </a:spcAft>
              <a:buSzPts val="1400"/>
              <a:buChar char="-"/>
            </a:pPr>
            <a:r>
              <a:rPr lang="is"/>
              <a:t>Æfa aðskilnað</a:t>
            </a:r>
            <a:endParaRPr/>
          </a:p>
          <a:p>
            <a:pPr indent="-317500" lvl="2" marL="1371600" rtl="0" algn="l">
              <a:spcBef>
                <a:spcPts val="0"/>
              </a:spcBef>
              <a:spcAft>
                <a:spcPts val="0"/>
              </a:spcAft>
              <a:buSzPts val="1400"/>
              <a:buChar char="-"/>
            </a:pPr>
            <a:r>
              <a:rPr lang="is"/>
              <a:t>Skipuleggja æfinga stundir</a:t>
            </a:r>
            <a:endParaRPr/>
          </a:p>
          <a:p>
            <a:pPr indent="-317500" lvl="2" marL="1371600" rtl="0" algn="l">
              <a:spcBef>
                <a:spcPts val="0"/>
              </a:spcBef>
              <a:spcAft>
                <a:spcPts val="0"/>
              </a:spcAft>
              <a:buSzPts val="1400"/>
              <a:buChar char="-"/>
            </a:pPr>
            <a:r>
              <a:rPr lang="is"/>
              <a:t>Oft, stutt í einu</a:t>
            </a:r>
            <a:endParaRPr/>
          </a:p>
          <a:p>
            <a:pPr indent="-317500" lvl="2" marL="1371600" rtl="0" algn="l">
              <a:spcBef>
                <a:spcPts val="0"/>
              </a:spcBef>
              <a:spcAft>
                <a:spcPts val="0"/>
              </a:spcAft>
              <a:buSzPts val="1400"/>
              <a:buChar char="-"/>
            </a:pPr>
            <a:r>
              <a:rPr lang="is"/>
              <a:t>Alltaf segja bless</a:t>
            </a:r>
            <a:endParaRPr/>
          </a:p>
          <a:p>
            <a:pPr indent="-317500" lvl="2" marL="1371600" rtl="0" algn="l">
              <a:spcBef>
                <a:spcPts val="0"/>
              </a:spcBef>
              <a:spcAft>
                <a:spcPts val="0"/>
              </a:spcAft>
              <a:buSzPts val="1400"/>
              <a:buChar char="-"/>
            </a:pPr>
            <a:r>
              <a:rPr lang="is"/>
              <a:t>Nota frekar “ég” er að fara, “þú” verður heima í staðinn fyrir “mamma/pabbi” er að fara</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6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Aðferðir</a:t>
            </a:r>
            <a:endParaRPr/>
          </a:p>
        </p:txBody>
      </p:sp>
      <p:sp>
        <p:nvSpPr>
          <p:cNvPr id="408" name="Google Shape;408;p6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Slökun</a:t>
            </a:r>
            <a:endParaRPr/>
          </a:p>
          <a:p>
            <a:pPr indent="-342900" lvl="0" marL="457200" rtl="0" algn="l">
              <a:spcBef>
                <a:spcPts val="0"/>
              </a:spcBef>
              <a:spcAft>
                <a:spcPts val="0"/>
              </a:spcAft>
              <a:buSzPts val="1800"/>
              <a:buChar char="-"/>
            </a:pPr>
            <a:r>
              <a:rPr lang="is"/>
              <a:t>Blása sápukúlur</a:t>
            </a:r>
            <a:endParaRPr/>
          </a:p>
          <a:p>
            <a:pPr indent="-342900" lvl="0" marL="457200" rtl="0" algn="l">
              <a:spcBef>
                <a:spcPts val="0"/>
              </a:spcBef>
              <a:spcAft>
                <a:spcPts val="0"/>
              </a:spcAft>
              <a:buSzPts val="1800"/>
              <a:buChar char="-"/>
            </a:pPr>
            <a:r>
              <a:rPr lang="is"/>
              <a:t>Sjónræn ímyndun</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7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Sjálfstæður leikur</a:t>
            </a:r>
            <a:endParaRPr/>
          </a:p>
        </p:txBody>
      </p:sp>
      <p:sp>
        <p:nvSpPr>
          <p:cNvPr id="414" name="Google Shape;414;p7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Uppeldisnámskeið</a:t>
            </a:r>
            <a:endParaRPr/>
          </a:p>
          <a:p>
            <a:pPr indent="0" lvl="0" marL="0" rtl="0" algn="l">
              <a:spcBef>
                <a:spcPts val="1200"/>
              </a:spcBef>
              <a:spcAft>
                <a:spcPts val="1200"/>
              </a:spcAft>
              <a:buNone/>
            </a:pPr>
            <a:r>
              <a:rPr lang="is"/>
              <a:t>Hluti 3.3</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7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Sjálfstæður leikur</a:t>
            </a:r>
            <a:endParaRPr/>
          </a:p>
        </p:txBody>
      </p:sp>
      <p:sp>
        <p:nvSpPr>
          <p:cNvPr id="420" name="Google Shape;420;p7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Að geta unað sér einsamall</a:t>
            </a:r>
            <a:endParaRPr/>
          </a:p>
          <a:p>
            <a:pPr indent="-342900" lvl="0" marL="457200" rtl="0" algn="l">
              <a:spcBef>
                <a:spcPts val="0"/>
              </a:spcBef>
              <a:spcAft>
                <a:spcPts val="0"/>
              </a:spcAft>
              <a:buSzPts val="1800"/>
              <a:buChar char="-"/>
            </a:pPr>
            <a:r>
              <a:rPr lang="is"/>
              <a:t>Að vera sjálfum sér nógur</a:t>
            </a:r>
            <a:endParaRPr/>
          </a:p>
          <a:p>
            <a:pPr indent="-342900" lvl="0" marL="457200" rtl="0" algn="l">
              <a:spcBef>
                <a:spcPts val="0"/>
              </a:spcBef>
              <a:spcAft>
                <a:spcPts val="0"/>
              </a:spcAft>
              <a:buSzPts val="1800"/>
              <a:buChar char="-"/>
            </a:pPr>
            <a:r>
              <a:rPr lang="is"/>
              <a:t>Hafa ánægju af leiknum sjálfum</a:t>
            </a:r>
            <a:endParaRPr/>
          </a:p>
          <a:p>
            <a:pPr indent="-342900" lvl="0" marL="457200" rtl="0" algn="l">
              <a:spcBef>
                <a:spcPts val="0"/>
              </a:spcBef>
              <a:spcAft>
                <a:spcPts val="0"/>
              </a:spcAft>
              <a:buSzPts val="1800"/>
              <a:buChar char="-"/>
            </a:pPr>
            <a:r>
              <a:rPr lang="is"/>
              <a:t>Vera ekki háður þátttöku annarra</a:t>
            </a:r>
            <a:endParaRPr/>
          </a:p>
          <a:p>
            <a:pPr indent="-342900" lvl="0" marL="457200" rtl="0" algn="l">
              <a:spcBef>
                <a:spcPts val="0"/>
              </a:spcBef>
              <a:spcAft>
                <a:spcPts val="0"/>
              </a:spcAft>
              <a:buSzPts val="1800"/>
              <a:buChar char="-"/>
            </a:pPr>
            <a:r>
              <a:rPr lang="is"/>
              <a:t>Vera ekki háður stöðugri athygli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Uppákoma í verslun sem hafði rangar afleiðingar</a:t>
            </a:r>
            <a:endParaRPr/>
          </a:p>
        </p:txBody>
      </p:sp>
      <p:sp>
        <p:nvSpPr>
          <p:cNvPr id="102" name="Google Shape;102;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is"/>
              <a:t>A - B: Má ég fá nammi? U: Nei, ekki núna</a:t>
            </a:r>
            <a:endParaRPr/>
          </a:p>
          <a:p>
            <a:pPr indent="-342900" lvl="0" marL="457200" rtl="0" algn="l">
              <a:spcBef>
                <a:spcPts val="0"/>
              </a:spcBef>
              <a:spcAft>
                <a:spcPts val="0"/>
              </a:spcAft>
              <a:buSzPts val="1800"/>
              <a:buAutoNum type="arabicPeriod"/>
            </a:pPr>
            <a:r>
              <a:rPr lang="is"/>
              <a:t>H - B: Ég vil fá nammi! U: Nei, við kaupum ekki nammi í dag. Hugsun u</a:t>
            </a:r>
            <a:r>
              <a:rPr lang="is"/>
              <a:t>mönnunaraðila</a:t>
            </a:r>
            <a:r>
              <a:rPr lang="is"/>
              <a:t> (Allir eru að horfa á mig, vertu nú góð og hættu)</a:t>
            </a:r>
            <a:endParaRPr/>
          </a:p>
          <a:p>
            <a:pPr indent="-342900" lvl="0" marL="457200" rtl="0" algn="l">
              <a:spcBef>
                <a:spcPts val="0"/>
              </a:spcBef>
              <a:spcAft>
                <a:spcPts val="0"/>
              </a:spcAft>
              <a:buSzPts val="1800"/>
              <a:buAutoNum type="arabicPeriod"/>
            </a:pPr>
            <a:r>
              <a:rPr lang="is"/>
              <a:t>A - U: Jæja þá í þetta eina skipti, þú verður þá að hætta að orga. Hugsun u</a:t>
            </a:r>
            <a:r>
              <a:rPr lang="is"/>
              <a:t>mönnunaraðila</a:t>
            </a:r>
            <a:r>
              <a:rPr lang="is"/>
              <a:t> (ARG). Hugsun barns (Jibbí)</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7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Kostir við sjálfstæðan leik</a:t>
            </a:r>
            <a:endParaRPr/>
          </a:p>
        </p:txBody>
      </p:sp>
      <p:sp>
        <p:nvSpPr>
          <p:cNvPr id="426" name="Google Shape;426;p7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Að geta leikið sér sjálfstætt ýtir undir aðra færni, svo sem að:</a:t>
            </a:r>
            <a:endParaRPr/>
          </a:p>
          <a:p>
            <a:pPr indent="-317500" lvl="1" marL="914400" rtl="0" algn="l">
              <a:spcBef>
                <a:spcPts val="0"/>
              </a:spcBef>
              <a:spcAft>
                <a:spcPts val="0"/>
              </a:spcAft>
              <a:buSzPts val="1400"/>
              <a:buChar char="-"/>
            </a:pPr>
            <a:r>
              <a:rPr lang="is"/>
              <a:t>Geta unnið heimaverkefni</a:t>
            </a:r>
            <a:endParaRPr/>
          </a:p>
          <a:p>
            <a:pPr indent="-317500" lvl="1" marL="914400" rtl="0" algn="l">
              <a:spcBef>
                <a:spcPts val="0"/>
              </a:spcBef>
              <a:spcAft>
                <a:spcPts val="0"/>
              </a:spcAft>
              <a:buSzPts val="1400"/>
              <a:buChar char="-"/>
            </a:pPr>
            <a:r>
              <a:rPr lang="is"/>
              <a:t>Sitja kyrr og einbeitt sér</a:t>
            </a:r>
            <a:endParaRPr/>
          </a:p>
          <a:p>
            <a:pPr indent="-317500" lvl="1" marL="914400" rtl="0" algn="l">
              <a:spcBef>
                <a:spcPts val="0"/>
              </a:spcBef>
              <a:spcAft>
                <a:spcPts val="0"/>
              </a:spcAft>
              <a:buSzPts val="1400"/>
              <a:buChar char="-"/>
            </a:pPr>
            <a:r>
              <a:rPr lang="is"/>
              <a:t>Ná tökum á áhugamálum</a:t>
            </a:r>
            <a:endParaRPr/>
          </a:p>
          <a:p>
            <a:pPr indent="-317500" lvl="1" marL="914400" rtl="0" algn="l">
              <a:spcBef>
                <a:spcPts val="0"/>
              </a:spcBef>
              <a:spcAft>
                <a:spcPts val="0"/>
              </a:spcAft>
              <a:buSzPts val="1400"/>
              <a:buChar char="-"/>
            </a:pPr>
            <a:r>
              <a:rPr lang="is"/>
              <a:t>Geta gengið vel í samleik</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7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Ýta undir sjálfstæðan leik</a:t>
            </a:r>
            <a:endParaRPr/>
          </a:p>
        </p:txBody>
      </p:sp>
      <p:sp>
        <p:nvSpPr>
          <p:cNvPr id="432" name="Google Shape;432;p7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Gefa barninu tækifæri </a:t>
            </a:r>
            <a:endParaRPr/>
          </a:p>
          <a:p>
            <a:pPr indent="-342900" lvl="0" marL="457200" rtl="0" algn="l">
              <a:spcBef>
                <a:spcPts val="0"/>
              </a:spcBef>
              <a:spcAft>
                <a:spcPts val="0"/>
              </a:spcAft>
              <a:buSzPts val="1800"/>
              <a:buChar char="-"/>
            </a:pPr>
            <a:r>
              <a:rPr lang="is"/>
              <a:t>Styrkja þessa færni markvíst og þjálfa</a:t>
            </a:r>
            <a:endParaRPr/>
          </a:p>
          <a:p>
            <a:pPr indent="-342900" lvl="0" marL="457200" rtl="0" algn="l">
              <a:spcBef>
                <a:spcPts val="0"/>
              </a:spcBef>
              <a:spcAft>
                <a:spcPts val="0"/>
              </a:spcAft>
              <a:buSzPts val="1800"/>
              <a:buChar char="-"/>
            </a:pPr>
            <a:r>
              <a:rPr lang="is"/>
              <a:t>Athuga eigin hegðun í samskiptum við barnið</a:t>
            </a:r>
            <a:endParaRPr/>
          </a:p>
          <a:p>
            <a:pPr indent="-342900" lvl="0" marL="457200" rtl="0" algn="l">
              <a:spcBef>
                <a:spcPts val="0"/>
              </a:spcBef>
              <a:spcAft>
                <a:spcPts val="0"/>
              </a:spcAft>
              <a:buSzPts val="1800"/>
              <a:buChar char="-"/>
            </a:pPr>
            <a:r>
              <a:rPr lang="is"/>
              <a:t>Vera góð fyrirmynd</a:t>
            </a:r>
            <a:endParaRPr/>
          </a:p>
          <a:p>
            <a:pPr indent="-342900" lvl="0" marL="457200" rtl="0" algn="l">
              <a:spcBef>
                <a:spcPts val="0"/>
              </a:spcBef>
              <a:spcAft>
                <a:spcPts val="0"/>
              </a:spcAft>
              <a:buSzPts val="1800"/>
              <a:buChar char="-"/>
            </a:pPr>
            <a:r>
              <a:rPr lang="is"/>
              <a:t>Skipuleggja leikstundir</a:t>
            </a:r>
            <a:endParaRPr/>
          </a:p>
          <a:p>
            <a:pPr indent="-342900" lvl="0" marL="457200" rtl="0" algn="l">
              <a:spcBef>
                <a:spcPts val="0"/>
              </a:spcBef>
              <a:spcAft>
                <a:spcPts val="0"/>
              </a:spcAft>
              <a:buSzPts val="1800"/>
              <a:buChar char="-"/>
            </a:pPr>
            <a:r>
              <a:rPr lang="is"/>
              <a:t>Veita hvatningu</a:t>
            </a:r>
            <a:endParaRPr/>
          </a:p>
          <a:p>
            <a:pPr indent="-342900" lvl="0" marL="457200" rtl="0" algn="l">
              <a:spcBef>
                <a:spcPts val="0"/>
              </a:spcBef>
              <a:spcAft>
                <a:spcPts val="0"/>
              </a:spcAft>
              <a:buSzPts val="1800"/>
              <a:buChar char="-"/>
            </a:pPr>
            <a:r>
              <a:rPr lang="is"/>
              <a:t>Gefa jákvæða svörun</a:t>
            </a:r>
            <a:endParaRPr/>
          </a:p>
          <a:p>
            <a:pPr indent="0" lvl="0" marL="0" rtl="0" algn="l">
              <a:spcBef>
                <a:spcPts val="1200"/>
              </a:spcBef>
              <a:spcAft>
                <a:spcPts val="1200"/>
              </a:spcAft>
              <a:buNone/>
            </a:pPr>
            <a:r>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7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 bls 26</a:t>
            </a:r>
            <a:endParaRPr/>
          </a:p>
        </p:txBody>
      </p:sp>
      <p:sp>
        <p:nvSpPr>
          <p:cNvPr id="438" name="Google Shape;438;p7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7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 bls 26</a:t>
            </a:r>
            <a:endParaRPr/>
          </a:p>
        </p:txBody>
      </p:sp>
      <p:sp>
        <p:nvSpPr>
          <p:cNvPr id="444" name="Google Shape;444;p7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8" name="Shape 448"/>
        <p:cNvGrpSpPr/>
        <p:nvPr/>
      </p:nvGrpSpPr>
      <p:grpSpPr>
        <a:xfrm>
          <a:off x="0" y="0"/>
          <a:ext cx="0" cy="0"/>
          <a:chOff x="0" y="0"/>
          <a:chExt cx="0" cy="0"/>
        </a:xfrm>
      </p:grpSpPr>
      <p:sp>
        <p:nvSpPr>
          <p:cNvPr id="449" name="Google Shape;449;p7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Agi og viðurlög</a:t>
            </a:r>
            <a:endParaRPr/>
          </a:p>
        </p:txBody>
      </p:sp>
      <p:sp>
        <p:nvSpPr>
          <p:cNvPr id="450" name="Google Shape;450;p7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Uppeldisnámskeið</a:t>
            </a:r>
            <a:endParaRPr/>
          </a:p>
          <a:p>
            <a:pPr indent="0" lvl="0" marL="0" rtl="0" algn="l">
              <a:spcBef>
                <a:spcPts val="1200"/>
              </a:spcBef>
              <a:spcAft>
                <a:spcPts val="1200"/>
              </a:spcAft>
              <a:buNone/>
            </a:pPr>
            <a:r>
              <a:rPr lang="is"/>
              <a:t>Hluti 4.1</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sp>
        <p:nvSpPr>
          <p:cNvPr id="455" name="Google Shape;455;p7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Viðurlög - hvenær, hvernig?</a:t>
            </a:r>
            <a:endParaRPr/>
          </a:p>
        </p:txBody>
      </p:sp>
      <p:sp>
        <p:nvSpPr>
          <p:cNvPr id="456" name="Google Shape;456;p7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Hvenær eru viðurlög viðeigandi? Spyrja fyrst:</a:t>
            </a:r>
            <a:endParaRPr/>
          </a:p>
          <a:p>
            <a:pPr indent="-317500" lvl="1" marL="914400" rtl="0" algn="l">
              <a:spcBef>
                <a:spcPts val="0"/>
              </a:spcBef>
              <a:spcAft>
                <a:spcPts val="0"/>
              </a:spcAft>
              <a:buSzPts val="1400"/>
              <a:buChar char="-"/>
            </a:pPr>
            <a:r>
              <a:rPr lang="is"/>
              <a:t>Eru viðurlög áhrifaríkasta leiðin?</a:t>
            </a:r>
            <a:endParaRPr/>
          </a:p>
          <a:p>
            <a:pPr indent="-317500" lvl="1" marL="914400" rtl="0" algn="l">
              <a:spcBef>
                <a:spcPts val="0"/>
              </a:spcBef>
              <a:spcAft>
                <a:spcPts val="0"/>
              </a:spcAft>
              <a:buSzPts val="1400"/>
              <a:buChar char="-"/>
            </a:pPr>
            <a:r>
              <a:rPr lang="is"/>
              <a:t>Hverskonar viðurlög gætu virkað?</a:t>
            </a:r>
            <a:endParaRPr/>
          </a:p>
          <a:p>
            <a:pPr indent="-317500" lvl="1" marL="914400" rtl="0" algn="l">
              <a:spcBef>
                <a:spcPts val="0"/>
              </a:spcBef>
              <a:spcAft>
                <a:spcPts val="0"/>
              </a:spcAft>
              <a:buSzPts val="1400"/>
              <a:buChar char="-"/>
            </a:pPr>
            <a:r>
              <a:rPr lang="is"/>
              <a:t>Hvaða viðurlög hæfa hegðuninni?</a:t>
            </a:r>
            <a:endParaRPr sz="1400"/>
          </a:p>
          <a:p>
            <a:pPr indent="-342900" lvl="0" marL="457200" rtl="0" algn="l">
              <a:spcBef>
                <a:spcPts val="0"/>
              </a:spcBef>
              <a:spcAft>
                <a:spcPts val="0"/>
              </a:spcAft>
              <a:buSzPts val="1800"/>
              <a:buChar char="-"/>
            </a:pPr>
            <a:r>
              <a:rPr lang="is"/>
              <a:t>Gefa skýr skilaboð um væntingar</a:t>
            </a:r>
            <a:endParaRPr/>
          </a:p>
          <a:p>
            <a:pPr indent="-342900" lvl="0" marL="457200" rtl="0" algn="l">
              <a:spcBef>
                <a:spcPts val="0"/>
              </a:spcBef>
              <a:spcAft>
                <a:spcPts val="0"/>
              </a:spcAft>
              <a:buSzPts val="1800"/>
              <a:buChar char="-"/>
            </a:pPr>
            <a:r>
              <a:rPr lang="is"/>
              <a:t>Leggja áherslu á að kenna æskilega hegðun og gefa gott fordæmi</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7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Hegðunarmótun: 5 skref</a:t>
            </a:r>
            <a:endParaRPr/>
          </a:p>
        </p:txBody>
      </p:sp>
      <p:sp>
        <p:nvSpPr>
          <p:cNvPr id="462" name="Google Shape;462;p7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is"/>
              <a:t>Ræða og komast að samkomulagi um:</a:t>
            </a:r>
            <a:endParaRPr/>
          </a:p>
          <a:p>
            <a:pPr indent="-317500" lvl="1" marL="914400" rtl="0" algn="l">
              <a:spcBef>
                <a:spcPts val="0"/>
              </a:spcBef>
              <a:spcAft>
                <a:spcPts val="0"/>
              </a:spcAft>
              <a:buSzPts val="1400"/>
              <a:buAutoNum type="alphaLcPeriod"/>
            </a:pPr>
            <a:r>
              <a:rPr lang="is"/>
              <a:t>Hvaða hegðun er óæskileg eða ótæk</a:t>
            </a:r>
            <a:endParaRPr/>
          </a:p>
          <a:p>
            <a:pPr indent="-317500" lvl="1" marL="914400" rtl="0" algn="l">
              <a:spcBef>
                <a:spcPts val="0"/>
              </a:spcBef>
              <a:spcAft>
                <a:spcPts val="0"/>
              </a:spcAft>
              <a:buSzPts val="1400"/>
              <a:buAutoNum type="alphaLcPeriod"/>
            </a:pPr>
            <a:r>
              <a:rPr lang="is"/>
              <a:t>Hvaða æskilega hegðun ætti að koma í staðinn</a:t>
            </a:r>
            <a:endParaRPr/>
          </a:p>
          <a:p>
            <a:pPr indent="-342900" lvl="0" marL="457200" rtl="0" algn="l">
              <a:spcBef>
                <a:spcPts val="0"/>
              </a:spcBef>
              <a:spcAft>
                <a:spcPts val="0"/>
              </a:spcAft>
              <a:buSzPts val="1800"/>
              <a:buAutoNum type="arabicPeriod"/>
            </a:pPr>
            <a:r>
              <a:rPr lang="is"/>
              <a:t>Vera góð fyrirmynd um æskilegu hegðunina</a:t>
            </a:r>
            <a:endParaRPr/>
          </a:p>
          <a:p>
            <a:pPr indent="-342900" lvl="0" marL="457200" rtl="0" algn="l">
              <a:spcBef>
                <a:spcPts val="0"/>
              </a:spcBef>
              <a:spcAft>
                <a:spcPts val="0"/>
              </a:spcAft>
              <a:buSzPts val="1800"/>
              <a:buAutoNum type="arabicPeriod"/>
            </a:pPr>
            <a:r>
              <a:rPr lang="is"/>
              <a:t>Vekja athygli á þegar aðrir sýna hana</a:t>
            </a:r>
            <a:endParaRPr/>
          </a:p>
          <a:p>
            <a:pPr indent="-342900" lvl="0" marL="457200" rtl="0" algn="l">
              <a:spcBef>
                <a:spcPts val="0"/>
              </a:spcBef>
              <a:spcAft>
                <a:spcPts val="0"/>
              </a:spcAft>
              <a:buSzPts val="1800"/>
              <a:buAutoNum type="arabicPeriod"/>
            </a:pPr>
            <a:r>
              <a:rPr lang="is"/>
              <a:t>Hvetja barnið til að gera það sama</a:t>
            </a:r>
            <a:endParaRPr/>
          </a:p>
          <a:p>
            <a:pPr indent="-342900" lvl="0" marL="457200" rtl="0" algn="l">
              <a:spcBef>
                <a:spcPts val="0"/>
              </a:spcBef>
              <a:spcAft>
                <a:spcPts val="0"/>
              </a:spcAft>
              <a:buSzPts val="1800"/>
              <a:buAutoNum type="arabicPeriod"/>
            </a:pPr>
            <a:r>
              <a:rPr lang="is"/>
              <a:t>Gefa barninu hrós eða aðra umbun þegar það sýnir “rétta” hegðun</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6" name="Shape 466"/>
        <p:cNvGrpSpPr/>
        <p:nvPr/>
      </p:nvGrpSpPr>
      <p:grpSpPr>
        <a:xfrm>
          <a:off x="0" y="0"/>
          <a:ext cx="0" cy="0"/>
          <a:chOff x="0" y="0"/>
          <a:chExt cx="0" cy="0"/>
        </a:xfrm>
      </p:grpSpPr>
      <p:sp>
        <p:nvSpPr>
          <p:cNvPr id="467" name="Google Shape;467;p7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Skref við notkun viðurlaga</a:t>
            </a:r>
            <a:endParaRPr/>
          </a:p>
        </p:txBody>
      </p:sp>
      <p:sp>
        <p:nvSpPr>
          <p:cNvPr id="468" name="Google Shape;468;p7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is"/>
              <a:t>Veita jákvæðri hegðun sérstaka eftirtekt</a:t>
            </a:r>
            <a:endParaRPr/>
          </a:p>
          <a:p>
            <a:pPr indent="-342900" lvl="0" marL="457200" rtl="0" algn="l">
              <a:spcBef>
                <a:spcPts val="0"/>
              </a:spcBef>
              <a:spcAft>
                <a:spcPts val="0"/>
              </a:spcAft>
              <a:buSzPts val="1800"/>
              <a:buAutoNum type="arabicPeriod"/>
            </a:pPr>
            <a:r>
              <a:rPr lang="is"/>
              <a:t>Ákveða fyrirfram allt um viðurlögin</a:t>
            </a:r>
            <a:endParaRPr/>
          </a:p>
          <a:p>
            <a:pPr indent="-317500" lvl="1" marL="914400" rtl="0" algn="l">
              <a:spcBef>
                <a:spcPts val="0"/>
              </a:spcBef>
              <a:spcAft>
                <a:spcPts val="0"/>
              </a:spcAft>
              <a:buSzPts val="1400"/>
              <a:buAutoNum type="alphaLcPeriod"/>
            </a:pPr>
            <a:r>
              <a:rPr b="1" lang="is"/>
              <a:t>Hvaða</a:t>
            </a:r>
            <a:r>
              <a:rPr lang="is"/>
              <a:t> hegðun þau beinast að</a:t>
            </a:r>
            <a:endParaRPr/>
          </a:p>
          <a:p>
            <a:pPr indent="-317500" lvl="1" marL="914400" rtl="0" algn="l">
              <a:spcBef>
                <a:spcPts val="0"/>
              </a:spcBef>
              <a:spcAft>
                <a:spcPts val="0"/>
              </a:spcAft>
              <a:buSzPts val="1400"/>
              <a:buAutoNum type="alphaLcPeriod"/>
            </a:pPr>
            <a:r>
              <a:rPr b="1" lang="is"/>
              <a:t>Hvenær</a:t>
            </a:r>
            <a:r>
              <a:rPr lang="is"/>
              <a:t> á að beita þeim</a:t>
            </a:r>
            <a:endParaRPr/>
          </a:p>
          <a:p>
            <a:pPr indent="-317500" lvl="1" marL="914400" rtl="0" algn="l">
              <a:spcBef>
                <a:spcPts val="0"/>
              </a:spcBef>
              <a:spcAft>
                <a:spcPts val="0"/>
              </a:spcAft>
              <a:buSzPts val="1400"/>
              <a:buAutoNum type="alphaLcPeriod"/>
            </a:pPr>
            <a:r>
              <a:rPr b="1" lang="is"/>
              <a:t>Hvernig</a:t>
            </a:r>
            <a:r>
              <a:rPr lang="is"/>
              <a:t> á að beita þeim</a:t>
            </a:r>
            <a:endParaRPr/>
          </a:p>
          <a:p>
            <a:pPr indent="-342900" lvl="0" marL="457200" rtl="0" algn="l">
              <a:spcBef>
                <a:spcPts val="0"/>
              </a:spcBef>
              <a:spcAft>
                <a:spcPts val="0"/>
              </a:spcAft>
              <a:buSzPts val="1800"/>
              <a:buAutoNum type="arabicPeriod"/>
            </a:pPr>
            <a:r>
              <a:rPr lang="is"/>
              <a:t>Beita viðurlögum kerfisbundið og á yfirvegaðan hátt</a:t>
            </a:r>
            <a:endParaRPr/>
          </a:p>
          <a:p>
            <a:pPr indent="0" lvl="0" marL="0" rtl="0" algn="l">
              <a:spcBef>
                <a:spcPts val="1200"/>
              </a:spcBef>
              <a:spcAft>
                <a:spcPts val="1200"/>
              </a:spcAft>
              <a:buNone/>
            </a:pPr>
            <a:r>
              <a:rPr lang="is"/>
              <a:t>ATH! Eftir viðurlögin byrjar barnið með hreint borð!</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2" name="Shape 472"/>
        <p:cNvGrpSpPr/>
        <p:nvPr/>
      </p:nvGrpSpPr>
      <p:grpSpPr>
        <a:xfrm>
          <a:off x="0" y="0"/>
          <a:ext cx="0" cy="0"/>
          <a:chOff x="0" y="0"/>
          <a:chExt cx="0" cy="0"/>
        </a:xfrm>
      </p:grpSpPr>
      <p:sp>
        <p:nvSpPr>
          <p:cNvPr id="473" name="Google Shape;473;p8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Viðurlög</a:t>
            </a:r>
            <a:endParaRPr/>
          </a:p>
        </p:txBody>
      </p:sp>
      <p:sp>
        <p:nvSpPr>
          <p:cNvPr id="474" name="Google Shape;474;p8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Helstu aðferðir til að beita viðurlögum:</a:t>
            </a:r>
            <a:endParaRPr/>
          </a:p>
          <a:p>
            <a:pPr indent="-342900" lvl="0" marL="457200" rtl="0" algn="l">
              <a:spcBef>
                <a:spcPts val="1200"/>
              </a:spcBef>
              <a:spcAft>
                <a:spcPts val="0"/>
              </a:spcAft>
              <a:buSzPts val="1800"/>
              <a:buChar char="-"/>
            </a:pPr>
            <a:r>
              <a:rPr lang="is"/>
              <a:t>Taka í burtu fríðindi</a:t>
            </a:r>
            <a:endParaRPr/>
          </a:p>
          <a:p>
            <a:pPr indent="-342900" lvl="0" marL="457200" rtl="0" algn="l">
              <a:spcBef>
                <a:spcPts val="0"/>
              </a:spcBef>
              <a:spcAft>
                <a:spcPts val="0"/>
              </a:spcAft>
              <a:buSzPts val="1800"/>
              <a:buChar char="-"/>
            </a:pPr>
            <a:r>
              <a:rPr lang="is"/>
              <a:t>Rökréttar afleiðingar</a:t>
            </a:r>
            <a:endParaRPr/>
          </a:p>
          <a:p>
            <a:pPr indent="-342900" lvl="0" marL="457200" rtl="0" algn="l">
              <a:spcBef>
                <a:spcPts val="0"/>
              </a:spcBef>
              <a:spcAft>
                <a:spcPts val="0"/>
              </a:spcAft>
              <a:buSzPts val="1800"/>
              <a:buChar char="-"/>
            </a:pPr>
            <a:r>
              <a:rPr lang="is"/>
              <a:t>Hunsun hegðunar</a:t>
            </a:r>
            <a:endParaRPr/>
          </a:p>
          <a:p>
            <a:pPr indent="-342900" lvl="0" marL="457200" rtl="0" algn="l">
              <a:spcBef>
                <a:spcPts val="0"/>
              </a:spcBef>
              <a:spcAft>
                <a:spcPts val="0"/>
              </a:spcAft>
              <a:buSzPts val="1800"/>
              <a:buChar char="-"/>
            </a:pPr>
            <a:r>
              <a:rPr lang="is"/>
              <a:t>Einvist</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8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Ef einvist er notuð</a:t>
            </a:r>
            <a:endParaRPr/>
          </a:p>
        </p:txBody>
      </p:sp>
      <p:sp>
        <p:nvSpPr>
          <p:cNvPr id="480" name="Google Shape;480;p8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Beita strax í kjölfar hegðunar</a:t>
            </a:r>
            <a:endParaRPr/>
          </a:p>
          <a:p>
            <a:pPr indent="-342900" lvl="0" marL="457200" rtl="0" algn="l">
              <a:spcBef>
                <a:spcPts val="0"/>
              </a:spcBef>
              <a:spcAft>
                <a:spcPts val="0"/>
              </a:spcAft>
              <a:buSzPts val="1800"/>
              <a:buChar char="-"/>
            </a:pPr>
            <a:r>
              <a:rPr lang="is"/>
              <a:t>Nota öruggan stað</a:t>
            </a:r>
            <a:endParaRPr/>
          </a:p>
          <a:p>
            <a:pPr indent="-342900" lvl="0" marL="457200" rtl="0" algn="l">
              <a:spcBef>
                <a:spcPts val="0"/>
              </a:spcBef>
              <a:spcAft>
                <a:spcPts val="0"/>
              </a:spcAft>
              <a:buSzPts val="1800"/>
              <a:buChar char="-"/>
            </a:pPr>
            <a:r>
              <a:rPr lang="is"/>
              <a:t>Ekki veita athygli á sama tíma</a:t>
            </a:r>
            <a:endParaRPr/>
          </a:p>
          <a:p>
            <a:pPr indent="-317500" lvl="1" marL="914400" rtl="0" algn="l">
              <a:spcBef>
                <a:spcPts val="0"/>
              </a:spcBef>
              <a:spcAft>
                <a:spcPts val="0"/>
              </a:spcAft>
              <a:buSzPts val="1400"/>
              <a:buChar char="-"/>
            </a:pPr>
            <a:r>
              <a:rPr lang="is"/>
              <a:t>Ekki skammast eða útskýra</a:t>
            </a:r>
            <a:endParaRPr/>
          </a:p>
          <a:p>
            <a:pPr indent="-317500" lvl="1" marL="914400" rtl="0" algn="l">
              <a:spcBef>
                <a:spcPts val="0"/>
              </a:spcBef>
              <a:spcAft>
                <a:spcPts val="0"/>
              </a:spcAft>
              <a:buSzPts val="1400"/>
              <a:buChar char="-"/>
            </a:pPr>
            <a:r>
              <a:rPr lang="is"/>
              <a:t>Ekki gef viðvaranir</a:t>
            </a:r>
            <a:endParaRPr/>
          </a:p>
          <a:p>
            <a:pPr indent="-342900" lvl="0" marL="457200" rtl="0" algn="l">
              <a:spcBef>
                <a:spcPts val="0"/>
              </a:spcBef>
              <a:spcAft>
                <a:spcPts val="0"/>
              </a:spcAft>
              <a:buSzPts val="1800"/>
              <a:buChar char="-"/>
            </a:pPr>
            <a:r>
              <a:rPr lang="is"/>
              <a:t>Tryggja samkvæmni allra uppalenda</a:t>
            </a:r>
            <a:endParaRPr/>
          </a:p>
          <a:p>
            <a:pPr indent="-342900" lvl="0" marL="457200" rtl="0" algn="l">
              <a:spcBef>
                <a:spcPts val="0"/>
              </a:spcBef>
              <a:spcAft>
                <a:spcPts val="0"/>
              </a:spcAft>
              <a:buSzPts val="1800"/>
              <a:buChar char="-"/>
            </a:pPr>
            <a:r>
              <a:rPr lang="is"/>
              <a:t>Passa að einvist sé ólík öðrum tímum</a:t>
            </a:r>
            <a:endParaRPr/>
          </a:p>
          <a:p>
            <a:pPr indent="-342900" lvl="0" marL="457200" rtl="0" algn="l">
              <a:spcBef>
                <a:spcPts val="0"/>
              </a:spcBef>
              <a:spcAft>
                <a:spcPts val="0"/>
              </a:spcAft>
              <a:buSzPts val="1800"/>
              <a:buChar char="-"/>
            </a:pPr>
            <a:r>
              <a:rPr lang="is"/>
              <a:t>Barnið viti fyrir hvað það fær einvist</a:t>
            </a:r>
            <a:endParaRPr/>
          </a:p>
          <a:p>
            <a:pPr indent="-342900" lvl="0" marL="457200" rtl="0" algn="l">
              <a:spcBef>
                <a:spcPts val="0"/>
              </a:spcBef>
              <a:spcAft>
                <a:spcPts val="0"/>
              </a:spcAft>
              <a:buSzPts val="1800"/>
              <a:buChar char="-"/>
            </a:pPr>
            <a:r>
              <a:rPr lang="is"/>
              <a:t>Nota einvist kerfisbundið</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is"/>
              <a:t>Uppákoma í verslun sem hafði réttar afleiðingar</a:t>
            </a:r>
            <a:endParaRPr/>
          </a:p>
        </p:txBody>
      </p:sp>
      <p:sp>
        <p:nvSpPr>
          <p:cNvPr id="108" name="Google Shape;108;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A - B: Má ég fá nammi? U: Nei ekki núna.</a:t>
            </a:r>
            <a:endParaRPr/>
          </a:p>
          <a:p>
            <a:pPr indent="0" lvl="0" marL="0" rtl="0" algn="l">
              <a:spcBef>
                <a:spcPts val="1200"/>
              </a:spcBef>
              <a:spcAft>
                <a:spcPts val="0"/>
              </a:spcAft>
              <a:buNone/>
            </a:pPr>
            <a:r>
              <a:rPr lang="is"/>
              <a:t>H - B: ÉG VIL NAMMI NÚNA! U: Ég sagði nei, við tölum saman þegar þú hefur róast (Hugsun U: Það horf allir á mig, en hvað um það).</a:t>
            </a:r>
            <a:endParaRPr/>
          </a:p>
          <a:p>
            <a:pPr indent="0" lvl="0" marL="0" rtl="0" algn="l">
              <a:spcBef>
                <a:spcPts val="1200"/>
              </a:spcBef>
              <a:spcAft>
                <a:spcPts val="0"/>
              </a:spcAft>
              <a:buNone/>
            </a:pPr>
            <a:r>
              <a:rPr lang="is"/>
              <a:t>A - U: Nú skulum við velja ávexti</a:t>
            </a:r>
            <a:endParaRPr/>
          </a:p>
          <a:p>
            <a:pPr indent="0" lvl="0" marL="0" rtl="0" algn="l">
              <a:spcBef>
                <a:spcPts val="1200"/>
              </a:spcBef>
              <a:spcAft>
                <a:spcPts val="0"/>
              </a:spcAft>
              <a:buNone/>
            </a:pPr>
            <a:r>
              <a:rPr lang="is"/>
              <a:t>B: (Hugsun B: Það mátti reyna).</a:t>
            </a:r>
            <a:endParaRPr/>
          </a:p>
          <a:p>
            <a:pPr indent="0" lvl="0" marL="0" rtl="0" algn="l">
              <a:spcBef>
                <a:spcPts val="1200"/>
              </a:spcBef>
              <a:spcAft>
                <a:spcPts val="1200"/>
              </a:spcAft>
              <a:buNone/>
            </a:pPr>
            <a:r>
              <a:rPr lang="is"/>
              <a:t>(Hugsun U: Jæja, þetta tók ekki svo langan tíma).</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8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Mistök við ögun</a:t>
            </a:r>
            <a:endParaRPr/>
          </a:p>
        </p:txBody>
      </p:sp>
      <p:sp>
        <p:nvSpPr>
          <p:cNvPr id="486" name="Google Shape;486;p8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Draga of lengi við að bregðast við óæskilegri hegðun</a:t>
            </a:r>
            <a:endParaRPr/>
          </a:p>
          <a:p>
            <a:pPr indent="-342900" lvl="0" marL="457200" rtl="0" algn="l">
              <a:spcBef>
                <a:spcPts val="0"/>
              </a:spcBef>
              <a:spcAft>
                <a:spcPts val="0"/>
              </a:spcAft>
              <a:buSzPts val="1800"/>
              <a:buChar char="-"/>
            </a:pPr>
            <a:r>
              <a:rPr lang="is"/>
              <a:t>Of margar viðvaranir</a:t>
            </a:r>
            <a:endParaRPr/>
          </a:p>
          <a:p>
            <a:pPr indent="-342900" lvl="0" marL="457200" rtl="0" algn="l">
              <a:spcBef>
                <a:spcPts val="0"/>
              </a:spcBef>
              <a:spcAft>
                <a:spcPts val="0"/>
              </a:spcAft>
              <a:buSzPts val="1800"/>
              <a:buChar char="-"/>
            </a:pPr>
            <a:r>
              <a:rPr lang="is"/>
              <a:t>Of margar afsakanir</a:t>
            </a:r>
            <a:endParaRPr/>
          </a:p>
          <a:p>
            <a:pPr indent="-342900" lvl="0" marL="457200" rtl="0" algn="l">
              <a:spcBef>
                <a:spcPts val="0"/>
              </a:spcBef>
              <a:spcAft>
                <a:spcPts val="0"/>
              </a:spcAft>
              <a:buSzPts val="1800"/>
              <a:buChar char="-"/>
            </a:pPr>
            <a:r>
              <a:rPr lang="is"/>
              <a:t>Of margar fyrirskipanir í einu</a:t>
            </a:r>
            <a:endParaRPr/>
          </a:p>
          <a:p>
            <a:pPr indent="-342900" lvl="0" marL="457200" rtl="0" algn="l">
              <a:spcBef>
                <a:spcPts val="0"/>
              </a:spcBef>
              <a:spcAft>
                <a:spcPts val="0"/>
              </a:spcAft>
              <a:buSzPts val="1800"/>
              <a:buChar char="-"/>
            </a:pPr>
            <a:r>
              <a:rPr lang="is"/>
              <a:t>Gefa fyrirmæli, án þess að ætlast til viðbragða</a:t>
            </a:r>
            <a:endParaRPr/>
          </a:p>
          <a:p>
            <a:pPr indent="-342900" lvl="0" marL="457200" rtl="0" algn="l">
              <a:spcBef>
                <a:spcPts val="0"/>
              </a:spcBef>
              <a:spcAft>
                <a:spcPts val="0"/>
              </a:spcAft>
              <a:buSzPts val="1800"/>
              <a:buChar char="-"/>
            </a:pPr>
            <a:r>
              <a:rPr lang="is"/>
              <a:t>Tala of mikið</a:t>
            </a:r>
            <a:endParaRPr/>
          </a:p>
          <a:p>
            <a:pPr indent="-342900" lvl="0" marL="457200" rtl="0" algn="l">
              <a:spcBef>
                <a:spcPts val="0"/>
              </a:spcBef>
              <a:spcAft>
                <a:spcPts val="0"/>
              </a:spcAft>
              <a:buSzPts val="1800"/>
              <a:buChar char="-"/>
            </a:pPr>
            <a:r>
              <a:rPr lang="is"/>
              <a:t>Vera of óþolinmóður</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8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Orð um líkamlegar refsingar</a:t>
            </a:r>
            <a:endParaRPr/>
          </a:p>
        </p:txBody>
      </p:sp>
      <p:sp>
        <p:nvSpPr>
          <p:cNvPr id="492" name="Google Shape;492;p8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Breyta hegðun barna lítið til framtíðar</a:t>
            </a:r>
            <a:endParaRPr/>
          </a:p>
          <a:p>
            <a:pPr indent="-342900" lvl="0" marL="457200" rtl="0" algn="l">
              <a:spcBef>
                <a:spcPts val="0"/>
              </a:spcBef>
              <a:spcAft>
                <a:spcPts val="0"/>
              </a:spcAft>
              <a:buSzPts val="1800"/>
              <a:buChar char="-"/>
            </a:pPr>
            <a:r>
              <a:rPr lang="is"/>
              <a:t>Kenna börnum </a:t>
            </a:r>
            <a:r>
              <a:rPr b="1" lang="is"/>
              <a:t>ekki</a:t>
            </a:r>
            <a:r>
              <a:rPr lang="is"/>
              <a:t> hvað þau eigi að gera</a:t>
            </a:r>
            <a:endParaRPr/>
          </a:p>
          <a:p>
            <a:pPr indent="-342900" lvl="0" marL="457200" rtl="0" algn="l">
              <a:spcBef>
                <a:spcPts val="0"/>
              </a:spcBef>
              <a:spcAft>
                <a:spcPts val="0"/>
              </a:spcAft>
              <a:buSzPts val="1800"/>
              <a:buChar char="-"/>
            </a:pPr>
            <a:r>
              <a:rPr lang="is"/>
              <a:t>Börn læra að það megi meiða aðra</a:t>
            </a:r>
            <a:endParaRPr/>
          </a:p>
          <a:p>
            <a:pPr indent="-342900" lvl="0" marL="457200" rtl="0" algn="l">
              <a:spcBef>
                <a:spcPts val="0"/>
              </a:spcBef>
              <a:spcAft>
                <a:spcPts val="0"/>
              </a:spcAft>
              <a:buSzPts val="1800"/>
              <a:buChar char="-"/>
            </a:pPr>
            <a:r>
              <a:rPr lang="is"/>
              <a:t>Geta verið skaðlegar og orsakað neikvæðar tilfinningar hjá börnum</a:t>
            </a:r>
            <a:endParaRPr/>
          </a:p>
          <a:p>
            <a:pPr indent="-317500" lvl="1" marL="914400" rtl="0" algn="l">
              <a:spcBef>
                <a:spcPts val="0"/>
              </a:spcBef>
              <a:spcAft>
                <a:spcPts val="0"/>
              </a:spcAft>
              <a:buSzPts val="1400"/>
              <a:buChar char="-"/>
            </a:pPr>
            <a:r>
              <a:rPr lang="is"/>
              <a:t>Reiði, hræðslu, niðurlægingu eða hefnigirni</a:t>
            </a:r>
            <a:endParaRPr/>
          </a:p>
          <a:p>
            <a:pPr indent="-342900" lvl="0" marL="457200" rtl="0" algn="l">
              <a:spcBef>
                <a:spcPts val="0"/>
              </a:spcBef>
              <a:spcAft>
                <a:spcPts val="0"/>
              </a:spcAft>
              <a:buSzPts val="1800"/>
              <a:buChar char="-"/>
            </a:pPr>
            <a:r>
              <a:rPr lang="is"/>
              <a:t>Geta leitt til meiðinga og ofbeldis á börnum</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8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Væl og suð</a:t>
            </a:r>
            <a:endParaRPr/>
          </a:p>
        </p:txBody>
      </p:sp>
      <p:sp>
        <p:nvSpPr>
          <p:cNvPr id="498" name="Google Shape;498;p8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Uppeldisnámskeið</a:t>
            </a:r>
            <a:endParaRPr/>
          </a:p>
          <a:p>
            <a:pPr indent="0" lvl="0" marL="0" rtl="0" algn="l">
              <a:spcBef>
                <a:spcPts val="1200"/>
              </a:spcBef>
              <a:spcAft>
                <a:spcPts val="1200"/>
              </a:spcAft>
              <a:buNone/>
            </a:pPr>
            <a:r>
              <a:rPr lang="is"/>
              <a:t>Hluti 4.2</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8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Suð - árangursrík leið?</a:t>
            </a:r>
            <a:endParaRPr/>
          </a:p>
        </p:txBody>
      </p:sp>
      <p:sp>
        <p:nvSpPr>
          <p:cNvPr id="504" name="Google Shape;504;p8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Sífelld endurtekning á því sama, t.d. beiðni eða krafa um eitthvað</a:t>
            </a:r>
            <a:endParaRPr/>
          </a:p>
          <a:p>
            <a:pPr indent="-342900" lvl="0" marL="457200" rtl="0" algn="l">
              <a:spcBef>
                <a:spcPts val="0"/>
              </a:spcBef>
              <a:spcAft>
                <a:spcPts val="0"/>
              </a:spcAft>
              <a:buSzPts val="1800"/>
              <a:buChar char="-"/>
            </a:pPr>
            <a:r>
              <a:rPr lang="is"/>
              <a:t>Vælutónn</a:t>
            </a:r>
            <a:endParaRPr/>
          </a:p>
          <a:p>
            <a:pPr indent="-342900" lvl="0" marL="457200" rtl="0" algn="l">
              <a:spcBef>
                <a:spcPts val="0"/>
              </a:spcBef>
              <a:spcAft>
                <a:spcPts val="0"/>
              </a:spcAft>
              <a:buSzPts val="1800"/>
              <a:buChar char="-"/>
            </a:pPr>
            <a:r>
              <a:rPr lang="is"/>
              <a:t>Notað ef kurteislegri beiðni er ekki sinnt</a:t>
            </a:r>
            <a:endParaRPr/>
          </a:p>
          <a:p>
            <a:pPr indent="-342900" lvl="0" marL="457200" rtl="0" algn="l">
              <a:spcBef>
                <a:spcPts val="0"/>
              </a:spcBef>
              <a:spcAft>
                <a:spcPts val="0"/>
              </a:spcAft>
              <a:buSzPts val="1800"/>
              <a:buChar char="-"/>
            </a:pPr>
            <a:r>
              <a:rPr lang="is"/>
              <a:t>Skilar oft árangri og styrkist því</a:t>
            </a:r>
            <a:endParaRPr/>
          </a:p>
          <a:p>
            <a:pPr indent="-342900" lvl="0" marL="457200" rtl="0" algn="l">
              <a:spcBef>
                <a:spcPts val="0"/>
              </a:spcBef>
              <a:spcAft>
                <a:spcPts val="0"/>
              </a:spcAft>
              <a:buSzPts val="1800"/>
              <a:buChar char="-"/>
            </a:pPr>
            <a:r>
              <a:rPr lang="is"/>
              <a:t>Getur stigmagnast og endað í reiðikasti</a:t>
            </a:r>
            <a:endParaRPr/>
          </a:p>
          <a:p>
            <a:pPr indent="-342900" lvl="0" marL="457200" rtl="0" algn="l">
              <a:spcBef>
                <a:spcPts val="0"/>
              </a:spcBef>
              <a:spcAft>
                <a:spcPts val="0"/>
              </a:spcAft>
              <a:buSzPts val="1800"/>
              <a:buChar char="-"/>
            </a:pPr>
            <a:r>
              <a:rPr lang="is"/>
              <a:t>Auðveldara að fyrirbyggja en taka á því seinna</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sp>
        <p:nvSpPr>
          <p:cNvPr id="509" name="Google Shape;509;p8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Hindra að suð festist í sessi</a:t>
            </a:r>
            <a:endParaRPr/>
          </a:p>
        </p:txBody>
      </p:sp>
      <p:sp>
        <p:nvSpPr>
          <p:cNvPr id="510" name="Google Shape;510;p8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Frá upphafi</a:t>
            </a:r>
            <a:endParaRPr/>
          </a:p>
          <a:p>
            <a:pPr indent="-317500" lvl="1" marL="914400" rtl="0" algn="l">
              <a:spcBef>
                <a:spcPts val="0"/>
              </a:spcBef>
              <a:spcAft>
                <a:spcPts val="0"/>
              </a:spcAft>
              <a:buSzPts val="1400"/>
              <a:buChar char="-"/>
            </a:pPr>
            <a:r>
              <a:rPr lang="is"/>
              <a:t>Sinna ungabörnum áður en þau væla</a:t>
            </a:r>
            <a:endParaRPr/>
          </a:p>
          <a:p>
            <a:pPr indent="-342900" lvl="0" marL="457200" rtl="0" algn="l">
              <a:spcBef>
                <a:spcPts val="0"/>
              </a:spcBef>
              <a:spcAft>
                <a:spcPts val="0"/>
              </a:spcAft>
              <a:buSzPts val="1800"/>
              <a:buChar char="-"/>
            </a:pPr>
            <a:r>
              <a:rPr lang="is"/>
              <a:t>Hunsa suð</a:t>
            </a:r>
            <a:endParaRPr/>
          </a:p>
          <a:p>
            <a:pPr indent="-317500" lvl="1" marL="914400" rtl="0" algn="l">
              <a:spcBef>
                <a:spcPts val="0"/>
              </a:spcBef>
              <a:spcAft>
                <a:spcPts val="0"/>
              </a:spcAft>
              <a:buSzPts val="1400"/>
              <a:buChar char="-"/>
            </a:pPr>
            <a:r>
              <a:rPr lang="is"/>
              <a:t>Ekki horfa á barnið, ekki tala, ekki svara, ekki gefa viðbrögð</a:t>
            </a:r>
            <a:endParaRPr/>
          </a:p>
          <a:p>
            <a:pPr indent="-342900" lvl="0" marL="457200" rtl="0" algn="l">
              <a:spcBef>
                <a:spcPts val="0"/>
              </a:spcBef>
              <a:spcAft>
                <a:spcPts val="0"/>
              </a:spcAft>
              <a:buSzPts val="1800"/>
              <a:buChar char="-"/>
            </a:pPr>
            <a:r>
              <a:rPr lang="is"/>
              <a:t>Ekki láta undan suði</a:t>
            </a:r>
            <a:endParaRPr/>
          </a:p>
          <a:p>
            <a:pPr indent="-317500" lvl="1" marL="914400" rtl="0" algn="l">
              <a:spcBef>
                <a:spcPts val="0"/>
              </a:spcBef>
              <a:spcAft>
                <a:spcPts val="0"/>
              </a:spcAft>
              <a:buSzPts val="1400"/>
              <a:buChar char="-"/>
            </a:pPr>
            <a:r>
              <a:rPr lang="is"/>
              <a:t>Halda ró sinni (æfa færnina að róa sig)</a:t>
            </a:r>
            <a:endParaRPr/>
          </a:p>
          <a:p>
            <a:pPr indent="-317500" lvl="1" marL="914400" rtl="0" algn="l">
              <a:spcBef>
                <a:spcPts val="0"/>
              </a:spcBef>
              <a:spcAft>
                <a:spcPts val="0"/>
              </a:spcAft>
              <a:buSzPts val="1400"/>
              <a:buChar char="-"/>
            </a:pPr>
            <a:r>
              <a:rPr lang="is"/>
              <a:t>Nota hugrænt endurmat</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4" name="Shape 514"/>
        <p:cNvGrpSpPr/>
        <p:nvPr/>
      </p:nvGrpSpPr>
      <p:grpSpPr>
        <a:xfrm>
          <a:off x="0" y="0"/>
          <a:ext cx="0" cy="0"/>
          <a:chOff x="0" y="0"/>
          <a:chExt cx="0" cy="0"/>
        </a:xfrm>
      </p:grpSpPr>
      <p:sp>
        <p:nvSpPr>
          <p:cNvPr id="515" name="Google Shape;515;p8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Mynd bls 31</a:t>
            </a:r>
            <a:endParaRPr/>
          </a:p>
        </p:txBody>
      </p:sp>
      <p:sp>
        <p:nvSpPr>
          <p:cNvPr id="516" name="Google Shape;516;p8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sp>
        <p:nvSpPr>
          <p:cNvPr id="521" name="Google Shape;521;p88"/>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is"/>
              <a:t>Að ná athygli á æskilegan hátt - </a:t>
            </a:r>
            <a:r>
              <a:rPr b="1" lang="is"/>
              <a:t>Skoða glæru betur!!!!</a:t>
            </a:r>
            <a:endParaRPr b="1"/>
          </a:p>
        </p:txBody>
      </p:sp>
      <p:sp>
        <p:nvSpPr>
          <p:cNvPr id="522" name="Google Shape;522;p8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Kenna barninu aðrar leiðir en suð til að fá athygli eða vita hvað það vill</a:t>
            </a:r>
            <a:endParaRPr/>
          </a:p>
          <a:p>
            <a:pPr indent="-342900" lvl="0" marL="457200" rtl="0" algn="l">
              <a:spcBef>
                <a:spcPts val="0"/>
              </a:spcBef>
              <a:spcAft>
                <a:spcPts val="0"/>
              </a:spcAft>
              <a:buSzPts val="1800"/>
              <a:buChar char="-"/>
            </a:pPr>
            <a:r>
              <a:rPr lang="is"/>
              <a:t>Að “tala fallega” eða eins og “stór stelpa/strákur”</a:t>
            </a:r>
            <a:endParaRPr/>
          </a:p>
          <a:p>
            <a:pPr indent="-317500" lvl="1" marL="914400" rtl="0" algn="l">
              <a:spcBef>
                <a:spcPts val="0"/>
              </a:spcBef>
              <a:spcAft>
                <a:spcPts val="0"/>
              </a:spcAft>
              <a:buSzPts val="1400"/>
              <a:buChar char="-"/>
            </a:pPr>
            <a:r>
              <a:rPr lang="is"/>
              <a:t>Nota bendingu eða snertingu</a:t>
            </a:r>
            <a:endParaRPr/>
          </a:p>
          <a:p>
            <a:pPr indent="-317500" lvl="2" marL="1371600" rtl="0" algn="l">
              <a:spcBef>
                <a:spcPts val="0"/>
              </a:spcBef>
              <a:spcAft>
                <a:spcPts val="0"/>
              </a:spcAft>
              <a:buSzPts val="1400"/>
              <a:buChar char="-"/>
            </a:pPr>
            <a:r>
              <a:rPr lang="is"/>
              <a:t>Gefa fordæmi</a:t>
            </a:r>
            <a:endParaRPr/>
          </a:p>
          <a:p>
            <a:pPr indent="-317500" lvl="2" marL="1371600" rtl="0" algn="l">
              <a:spcBef>
                <a:spcPts val="0"/>
              </a:spcBef>
              <a:spcAft>
                <a:spcPts val="0"/>
              </a:spcAft>
              <a:buSzPts val="1400"/>
              <a:buChar char="-"/>
            </a:pPr>
            <a:r>
              <a:rPr lang="is"/>
              <a:t>Kenna markvíst og æfa með barninu</a:t>
            </a:r>
            <a:endParaRPr/>
          </a:p>
          <a:p>
            <a:pPr indent="-317500" lvl="2" marL="1371600" rtl="0" algn="l">
              <a:spcBef>
                <a:spcPts val="0"/>
              </a:spcBef>
              <a:spcAft>
                <a:spcPts val="0"/>
              </a:spcAft>
              <a:buSzPts val="1400"/>
              <a:buChar char="-"/>
            </a:pPr>
            <a:r>
              <a:rPr lang="is"/>
              <a:t>Umbuna þegar vel tekst til</a:t>
            </a:r>
            <a:endParaRPr/>
          </a:p>
          <a:p>
            <a:pPr indent="-317500" lvl="2" marL="1371600" rtl="0" algn="l">
              <a:spcBef>
                <a:spcPts val="0"/>
              </a:spcBef>
              <a:spcAft>
                <a:spcPts val="0"/>
              </a:spcAft>
              <a:buSzPts val="1400"/>
              <a:buChar char="-"/>
            </a:pPr>
            <a:r>
              <a:rPr lang="is"/>
              <a:t>Gera áætlun</a:t>
            </a:r>
            <a:endParaRPr/>
          </a:p>
          <a:p>
            <a:pPr indent="-317500" lvl="2" marL="1371600" rtl="0" algn="l">
              <a:spcBef>
                <a:spcPts val="0"/>
              </a:spcBef>
              <a:spcAft>
                <a:spcPts val="0"/>
              </a:spcAft>
              <a:buSzPts val="1400"/>
              <a:buChar char="-"/>
            </a:pPr>
            <a:r>
              <a:rPr lang="is"/>
              <a:t>Ræða málin við barnið á öðrum tímum</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is"/>
              <a:t>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8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Reiðiköst</a:t>
            </a:r>
            <a:endParaRPr/>
          </a:p>
        </p:txBody>
      </p:sp>
      <p:sp>
        <p:nvSpPr>
          <p:cNvPr id="528" name="Google Shape;528;p8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Hemja eigið skap og viðbrögð</a:t>
            </a:r>
            <a:endParaRPr/>
          </a:p>
          <a:p>
            <a:pPr indent="-342900" lvl="0" marL="457200" rtl="0" algn="l">
              <a:spcBef>
                <a:spcPts val="0"/>
              </a:spcBef>
              <a:spcAft>
                <a:spcPts val="0"/>
              </a:spcAft>
              <a:buSzPts val="1800"/>
              <a:buChar char="-"/>
            </a:pPr>
            <a:r>
              <a:rPr lang="is"/>
              <a:t>Ekki réttlæta reiðikastið</a:t>
            </a:r>
            <a:endParaRPr/>
          </a:p>
          <a:p>
            <a:pPr indent="-342900" lvl="0" marL="457200" rtl="0" algn="l">
              <a:spcBef>
                <a:spcPts val="0"/>
              </a:spcBef>
              <a:spcAft>
                <a:spcPts val="0"/>
              </a:spcAft>
              <a:buSzPts val="1800"/>
              <a:buChar char="-"/>
            </a:pPr>
            <a:r>
              <a:rPr lang="is"/>
              <a:t>Ekki láta undan því (skammgóður vermir)</a:t>
            </a:r>
            <a:endParaRPr/>
          </a:p>
          <a:p>
            <a:pPr indent="-342900" lvl="0" marL="457200" rtl="0" algn="l">
              <a:spcBef>
                <a:spcPts val="0"/>
              </a:spcBef>
              <a:spcAft>
                <a:spcPts val="0"/>
              </a:spcAft>
              <a:buSzPts val="1800"/>
              <a:buChar char="-"/>
            </a:pPr>
            <a:r>
              <a:rPr lang="is"/>
              <a:t>Athuga:</a:t>
            </a:r>
            <a:endParaRPr/>
          </a:p>
          <a:p>
            <a:pPr indent="-317500" lvl="1" marL="914400" rtl="0" algn="l">
              <a:spcBef>
                <a:spcPts val="0"/>
              </a:spcBef>
              <a:spcAft>
                <a:spcPts val="0"/>
              </a:spcAft>
              <a:buSzPts val="1400"/>
              <a:buChar char="-"/>
            </a:pPr>
            <a:r>
              <a:rPr lang="is"/>
              <a:t>Fær barnið oft sínu framgengt í reiðiköstum?</a:t>
            </a:r>
            <a:endParaRPr/>
          </a:p>
          <a:p>
            <a:pPr indent="-317500" lvl="1" marL="914400" rtl="0" algn="l">
              <a:spcBef>
                <a:spcPts val="0"/>
              </a:spcBef>
              <a:spcAft>
                <a:spcPts val="0"/>
              </a:spcAft>
              <a:buSzPts val="1400"/>
              <a:buChar char="-"/>
            </a:pPr>
            <a:r>
              <a:rPr lang="is"/>
              <a:t>Hvaða fordæmi fær barnið um reiðistjórnun?</a:t>
            </a:r>
            <a:endParaRPr/>
          </a:p>
          <a:p>
            <a:pPr indent="-317500" lvl="1" marL="914400" rtl="0" algn="l">
              <a:spcBef>
                <a:spcPts val="0"/>
              </a:spcBef>
              <a:spcAft>
                <a:spcPts val="0"/>
              </a:spcAft>
              <a:buSzPts val="1400"/>
              <a:buChar char="-"/>
            </a:pPr>
            <a:r>
              <a:rPr lang="is"/>
              <a:t>Hefur barninu verið kenndar aðrar leiðir?</a:t>
            </a:r>
            <a:endParaRPr/>
          </a:p>
          <a:p>
            <a:pPr indent="-317500" lvl="1" marL="914400" rtl="0" algn="l">
              <a:spcBef>
                <a:spcPts val="0"/>
              </a:spcBef>
              <a:spcAft>
                <a:spcPts val="0"/>
              </a:spcAft>
              <a:buSzPts val="1400"/>
              <a:buChar char="-"/>
            </a:pPr>
            <a:r>
              <a:rPr lang="is"/>
              <a:t>Fær barnið athygli fyrir æskilegri hegðun?</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2" name="Shape 532"/>
        <p:cNvGrpSpPr/>
        <p:nvPr/>
      </p:nvGrpSpPr>
      <p:grpSpPr>
        <a:xfrm>
          <a:off x="0" y="0"/>
          <a:ext cx="0" cy="0"/>
          <a:chOff x="0" y="0"/>
          <a:chExt cx="0" cy="0"/>
        </a:xfrm>
      </p:grpSpPr>
      <p:sp>
        <p:nvSpPr>
          <p:cNvPr id="533" name="Google Shape;533;p9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 taka á reiðiköstum</a:t>
            </a:r>
            <a:endParaRPr/>
          </a:p>
        </p:txBody>
      </p:sp>
      <p:sp>
        <p:nvSpPr>
          <p:cNvPr id="534" name="Google Shape;534;p9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Gera greiningu á reiðiköstum undanfarnar vikur</a:t>
            </a:r>
            <a:endParaRPr/>
          </a:p>
          <a:p>
            <a:pPr indent="-317500" lvl="1" marL="914400" rtl="0" algn="l">
              <a:spcBef>
                <a:spcPts val="0"/>
              </a:spcBef>
              <a:spcAft>
                <a:spcPts val="0"/>
              </a:spcAft>
              <a:buSzPts val="1400"/>
              <a:buChar char="-"/>
            </a:pPr>
            <a:r>
              <a:rPr lang="is"/>
              <a:t>Hvar?</a:t>
            </a:r>
            <a:endParaRPr/>
          </a:p>
          <a:p>
            <a:pPr indent="-317500" lvl="1" marL="914400" rtl="0" algn="l">
              <a:spcBef>
                <a:spcPts val="0"/>
              </a:spcBef>
              <a:spcAft>
                <a:spcPts val="0"/>
              </a:spcAft>
              <a:buSzPts val="1400"/>
              <a:buChar char="-"/>
            </a:pPr>
            <a:r>
              <a:rPr lang="is"/>
              <a:t>Um hvað snerist það?</a:t>
            </a:r>
            <a:endParaRPr/>
          </a:p>
          <a:p>
            <a:pPr indent="-317500" lvl="1" marL="914400" rtl="0" algn="l">
              <a:spcBef>
                <a:spcPts val="0"/>
              </a:spcBef>
              <a:spcAft>
                <a:spcPts val="0"/>
              </a:spcAft>
              <a:buSzPts val="1400"/>
              <a:buChar char="-"/>
            </a:pPr>
            <a:r>
              <a:rPr lang="is"/>
              <a:t>Hvað gerðist áður?</a:t>
            </a:r>
            <a:endParaRPr/>
          </a:p>
          <a:p>
            <a:pPr indent="-317500" lvl="1" marL="914400" rtl="0" algn="l">
              <a:spcBef>
                <a:spcPts val="0"/>
              </a:spcBef>
              <a:spcAft>
                <a:spcPts val="0"/>
              </a:spcAft>
              <a:buSzPts val="1400"/>
              <a:buChar char="-"/>
            </a:pPr>
            <a:r>
              <a:rPr lang="is"/>
              <a:t>Hvað gerði ég?</a:t>
            </a:r>
            <a:endParaRPr/>
          </a:p>
          <a:p>
            <a:pPr indent="-317500" lvl="1" marL="914400" rtl="0" algn="l">
              <a:spcBef>
                <a:spcPts val="0"/>
              </a:spcBef>
              <a:spcAft>
                <a:spcPts val="0"/>
              </a:spcAft>
              <a:buSzPts val="1400"/>
              <a:buChar char="-"/>
            </a:pPr>
            <a:r>
              <a:rPr lang="is"/>
              <a:t>Hvernig þróaðist reiðikastið?</a:t>
            </a:r>
            <a:endParaRPr/>
          </a:p>
          <a:p>
            <a:pPr indent="-317500" lvl="1" marL="914400" rtl="0" algn="l">
              <a:spcBef>
                <a:spcPts val="0"/>
              </a:spcBef>
              <a:spcAft>
                <a:spcPts val="0"/>
              </a:spcAft>
              <a:buSzPts val="1400"/>
              <a:buChar char="-"/>
            </a:pPr>
            <a:r>
              <a:rPr lang="is"/>
              <a:t>Hvenær dvínaði það?</a:t>
            </a:r>
            <a:endParaRPr/>
          </a:p>
          <a:p>
            <a:pPr indent="-317500" lvl="1" marL="914400" rtl="0" algn="l">
              <a:spcBef>
                <a:spcPts val="0"/>
              </a:spcBef>
              <a:spcAft>
                <a:spcPts val="0"/>
              </a:spcAft>
              <a:buSzPts val="1400"/>
              <a:buChar char="-"/>
            </a:pPr>
            <a:r>
              <a:rPr lang="is"/>
              <a:t>Hvað gerðist á eftir?</a:t>
            </a:r>
            <a:endParaRPr/>
          </a:p>
          <a:p>
            <a:pPr indent="-317500" lvl="1" marL="914400" rtl="0" algn="l">
              <a:spcBef>
                <a:spcPts val="0"/>
              </a:spcBef>
              <a:spcAft>
                <a:spcPts val="0"/>
              </a:spcAft>
              <a:buSzPts val="1400"/>
              <a:buChar char="-"/>
            </a:pPr>
            <a:r>
              <a:rPr lang="is"/>
              <a:t>Hefur barnið lært aðrar leiðir?</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8" name="Shape 538"/>
        <p:cNvGrpSpPr/>
        <p:nvPr/>
      </p:nvGrpSpPr>
      <p:grpSpPr>
        <a:xfrm>
          <a:off x="0" y="0"/>
          <a:ext cx="0" cy="0"/>
          <a:chOff x="0" y="0"/>
          <a:chExt cx="0" cy="0"/>
        </a:xfrm>
      </p:grpSpPr>
      <p:sp>
        <p:nvSpPr>
          <p:cNvPr id="539" name="Google Shape;539;p9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Viðbrögð við reiðiköstum</a:t>
            </a:r>
            <a:endParaRPr/>
          </a:p>
        </p:txBody>
      </p:sp>
      <p:sp>
        <p:nvSpPr>
          <p:cNvPr id="540" name="Google Shape;540;p9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Kenna barninu:</a:t>
            </a:r>
            <a:endParaRPr/>
          </a:p>
          <a:p>
            <a:pPr indent="-317500" lvl="1" marL="914400" rtl="0" algn="l">
              <a:spcBef>
                <a:spcPts val="0"/>
              </a:spcBef>
              <a:spcAft>
                <a:spcPts val="0"/>
              </a:spcAft>
              <a:buSzPts val="1400"/>
              <a:buChar char="-"/>
            </a:pPr>
            <a:r>
              <a:rPr lang="is"/>
              <a:t>Að róa sig sjálft</a:t>
            </a:r>
            <a:endParaRPr/>
          </a:p>
          <a:p>
            <a:pPr indent="-317500" lvl="1" marL="914400" rtl="0" algn="l">
              <a:spcBef>
                <a:spcPts val="0"/>
              </a:spcBef>
              <a:spcAft>
                <a:spcPts val="0"/>
              </a:spcAft>
              <a:buSzPts val="1400"/>
              <a:buChar char="-"/>
            </a:pPr>
            <a:r>
              <a:rPr lang="is"/>
              <a:t>Að stjórna reiði (blása sápukúlur)</a:t>
            </a:r>
            <a:endParaRPr/>
          </a:p>
          <a:p>
            <a:pPr indent="-317500" lvl="1" marL="914400" rtl="0" algn="l">
              <a:spcBef>
                <a:spcPts val="0"/>
              </a:spcBef>
              <a:spcAft>
                <a:spcPts val="0"/>
              </a:spcAft>
              <a:buSzPts val="1400"/>
              <a:buChar char="-"/>
            </a:pPr>
            <a:r>
              <a:rPr lang="is"/>
              <a:t>Aðrar samskiptaleiðir</a:t>
            </a:r>
            <a:endParaRPr/>
          </a:p>
          <a:p>
            <a:pPr indent="-342900" lvl="0" marL="457200" rtl="0" algn="l">
              <a:spcBef>
                <a:spcPts val="0"/>
              </a:spcBef>
              <a:spcAft>
                <a:spcPts val="0"/>
              </a:spcAft>
              <a:buSzPts val="1800"/>
              <a:buChar char="-"/>
            </a:pPr>
            <a:r>
              <a:rPr lang="is"/>
              <a:t>Umönnunaraðili ætti sjálfur að:</a:t>
            </a:r>
            <a:endParaRPr/>
          </a:p>
          <a:p>
            <a:pPr indent="-317500" lvl="1" marL="914400" rtl="0" algn="l">
              <a:spcBef>
                <a:spcPts val="0"/>
              </a:spcBef>
              <a:spcAft>
                <a:spcPts val="0"/>
              </a:spcAft>
              <a:buSzPts val="1400"/>
              <a:buChar char="-"/>
            </a:pPr>
            <a:r>
              <a:rPr lang="is"/>
              <a:t>Nota hugrænt endurmat</a:t>
            </a:r>
            <a:endParaRPr/>
          </a:p>
          <a:p>
            <a:pPr indent="-317500" lvl="1" marL="914400" rtl="0" algn="l">
              <a:spcBef>
                <a:spcPts val="0"/>
              </a:spcBef>
              <a:spcAft>
                <a:spcPts val="0"/>
              </a:spcAft>
              <a:buSzPts val="1400"/>
              <a:buChar char="-"/>
            </a:pPr>
            <a:r>
              <a:rPr lang="is"/>
              <a:t>Forðast slæmt fordæmi</a:t>
            </a:r>
            <a:endParaRPr/>
          </a:p>
          <a:p>
            <a:pPr indent="-317500" lvl="1" marL="914400" rtl="0" algn="l">
              <a:spcBef>
                <a:spcPts val="0"/>
              </a:spcBef>
              <a:spcAft>
                <a:spcPts val="0"/>
              </a:spcAft>
              <a:buSzPts val="1400"/>
              <a:buChar char="-"/>
            </a:pPr>
            <a:r>
              <a:rPr lang="is"/>
              <a:t>Ekki umbuna fyrir reiðiköst t.d. með athygli</a:t>
            </a:r>
            <a:endParaRPr/>
          </a:p>
          <a:p>
            <a:pPr indent="-317500" lvl="1" marL="914400" rtl="0" algn="l">
              <a:spcBef>
                <a:spcPts val="0"/>
              </a:spcBef>
              <a:spcAft>
                <a:spcPts val="0"/>
              </a:spcAft>
              <a:buSzPts val="1400"/>
              <a:buChar char="-"/>
            </a:pPr>
            <a:r>
              <a:rPr lang="is"/>
              <a:t>Gefa sér tíma með barninu</a:t>
            </a:r>
            <a:endParaRPr/>
          </a:p>
          <a:p>
            <a:pPr indent="-317500" lvl="1" marL="914400" rtl="0" algn="l">
              <a:spcBef>
                <a:spcPts val="0"/>
              </a:spcBef>
              <a:spcAft>
                <a:spcPts val="0"/>
              </a:spcAft>
              <a:buSzPts val="1400"/>
              <a:buChar char="-"/>
            </a:pPr>
            <a:r>
              <a:rPr lang="is"/>
              <a:t>Nota einvist gegn reiðiköstum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 kenna hegðun</a:t>
            </a:r>
            <a:endParaRPr/>
          </a:p>
        </p:txBody>
      </p:sp>
      <p:sp>
        <p:nvSpPr>
          <p:cNvPr id="114" name="Google Shape;114;p2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Leggja þarf áherslu á að fyrirbyggja erfiðleika með því að</a:t>
            </a:r>
            <a:endParaRPr/>
          </a:p>
          <a:p>
            <a:pPr indent="-342900" lvl="0" marL="457200" rtl="0" algn="l">
              <a:spcBef>
                <a:spcPts val="1200"/>
              </a:spcBef>
              <a:spcAft>
                <a:spcPts val="0"/>
              </a:spcAft>
              <a:buSzPts val="1800"/>
              <a:buChar char="-"/>
            </a:pPr>
            <a:r>
              <a:rPr lang="is"/>
              <a:t>Tryggja að “æskileg” hegðun fái umbun</a:t>
            </a:r>
            <a:endParaRPr/>
          </a:p>
          <a:p>
            <a:pPr indent="-342900" lvl="0" marL="457200" rtl="0" algn="l">
              <a:spcBef>
                <a:spcPts val="0"/>
              </a:spcBef>
              <a:spcAft>
                <a:spcPts val="0"/>
              </a:spcAft>
              <a:buSzPts val="1800"/>
              <a:buChar char="-"/>
            </a:pPr>
            <a:r>
              <a:rPr lang="is"/>
              <a:t>Tryggja að óæskileg hegðun fái </a:t>
            </a:r>
            <a:r>
              <a:rPr b="1" lang="is"/>
              <a:t>ekki</a:t>
            </a:r>
            <a:r>
              <a:rPr lang="is"/>
              <a:t> umbun</a:t>
            </a:r>
            <a:endParaRPr/>
          </a:p>
          <a:p>
            <a:pPr indent="0" lvl="0" marL="0" rtl="0" algn="l">
              <a:spcBef>
                <a:spcPts val="1200"/>
              </a:spcBef>
              <a:spcAft>
                <a:spcPts val="0"/>
              </a:spcAft>
              <a:buNone/>
            </a:pPr>
            <a:r>
              <a:rPr lang="is"/>
              <a:t>Muna að börn eru misjöfn og þurfa mislangan tíma til að læra og æfa</a:t>
            </a:r>
            <a:endParaRPr/>
          </a:p>
          <a:p>
            <a:pPr indent="0" lvl="0" marL="0" rtl="0" algn="l">
              <a:spcBef>
                <a:spcPts val="1200"/>
              </a:spcBef>
              <a:spcAft>
                <a:spcPts val="1200"/>
              </a:spcAft>
              <a:buNone/>
            </a:pPr>
            <a:r>
              <a:rPr lang="is"/>
              <a:t>Áhrif á hegðun barna eru gagnkvæm milli u</a:t>
            </a:r>
            <a:r>
              <a:rPr lang="is"/>
              <a:t>mönnunaraðila</a:t>
            </a:r>
            <a:r>
              <a:rPr lang="is"/>
              <a:t> og barna</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4" name="Shape 544"/>
        <p:cNvGrpSpPr/>
        <p:nvPr/>
      </p:nvGrpSpPr>
      <p:grpSpPr>
        <a:xfrm>
          <a:off x="0" y="0"/>
          <a:ext cx="0" cy="0"/>
          <a:chOff x="0" y="0"/>
          <a:chExt cx="0" cy="0"/>
        </a:xfrm>
      </p:grpSpPr>
      <p:sp>
        <p:nvSpPr>
          <p:cNvPr id="545" name="Google Shape;545;p9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Upprifjun</a:t>
            </a:r>
            <a:endParaRPr/>
          </a:p>
        </p:txBody>
      </p:sp>
      <p:sp>
        <p:nvSpPr>
          <p:cNvPr id="546" name="Google Shape;546;p9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Uppeldisnámskeið</a:t>
            </a:r>
            <a:endParaRPr/>
          </a:p>
          <a:p>
            <a:pPr indent="0" lvl="0" marL="0" rtl="0" algn="l">
              <a:spcBef>
                <a:spcPts val="1200"/>
              </a:spcBef>
              <a:spcAft>
                <a:spcPts val="0"/>
              </a:spcAft>
              <a:buNone/>
            </a:pPr>
            <a:r>
              <a:rPr lang="is"/>
              <a:t>Hluti 4.3</a:t>
            </a:r>
            <a:endParaRPr/>
          </a:p>
          <a:p>
            <a:pPr indent="0" lvl="0" marL="0" rtl="0" algn="l">
              <a:spcBef>
                <a:spcPts val="1200"/>
              </a:spcBef>
              <a:spcAft>
                <a:spcPts val="1200"/>
              </a:spcAft>
              <a:buNone/>
            </a:pPr>
            <a:r>
              <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0" name="Shape 550"/>
        <p:cNvGrpSpPr/>
        <p:nvPr/>
      </p:nvGrpSpPr>
      <p:grpSpPr>
        <a:xfrm>
          <a:off x="0" y="0"/>
          <a:ext cx="0" cy="0"/>
          <a:chOff x="0" y="0"/>
          <a:chExt cx="0" cy="0"/>
        </a:xfrm>
      </p:grpSpPr>
      <p:sp>
        <p:nvSpPr>
          <p:cNvPr id="551" name="Google Shape;551;p9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Aðalatriði</a:t>
            </a:r>
            <a:endParaRPr/>
          </a:p>
        </p:txBody>
      </p:sp>
      <p:sp>
        <p:nvSpPr>
          <p:cNvPr id="552" name="Google Shape;552;p9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is"/>
              <a:t>Mikilvægi fordæmis</a:t>
            </a:r>
            <a:endParaRPr/>
          </a:p>
          <a:p>
            <a:pPr indent="-342900" lvl="0" marL="457200" rtl="0" algn="l">
              <a:spcBef>
                <a:spcPts val="0"/>
              </a:spcBef>
              <a:spcAft>
                <a:spcPts val="0"/>
              </a:spcAft>
              <a:buSzPts val="1800"/>
              <a:buChar char="-"/>
            </a:pPr>
            <a:r>
              <a:rPr lang="is"/>
              <a:t>Skipuleggja uppeldið</a:t>
            </a:r>
            <a:endParaRPr/>
          </a:p>
          <a:p>
            <a:pPr indent="-317500" lvl="1" marL="914400" rtl="0" algn="l">
              <a:spcBef>
                <a:spcPts val="0"/>
              </a:spcBef>
              <a:spcAft>
                <a:spcPts val="0"/>
              </a:spcAft>
              <a:buSzPts val="1400"/>
              <a:buChar char="-"/>
            </a:pPr>
            <a:r>
              <a:rPr lang="is"/>
              <a:t>Setja markmið, ræða málin, koma á föstum venjum</a:t>
            </a:r>
            <a:endParaRPr/>
          </a:p>
          <a:p>
            <a:pPr indent="-342900" lvl="0" marL="457200" rtl="0" algn="l">
              <a:spcBef>
                <a:spcPts val="0"/>
              </a:spcBef>
              <a:spcAft>
                <a:spcPts val="0"/>
              </a:spcAft>
              <a:buSzPts val="1800"/>
              <a:buChar char="-"/>
            </a:pPr>
            <a:r>
              <a:rPr lang="is"/>
              <a:t>Kenna æskilega hegðun markvíst</a:t>
            </a:r>
            <a:endParaRPr/>
          </a:p>
          <a:p>
            <a:pPr indent="-342900" lvl="0" marL="457200" rtl="0" algn="l">
              <a:spcBef>
                <a:spcPts val="0"/>
              </a:spcBef>
              <a:spcAft>
                <a:spcPts val="0"/>
              </a:spcAft>
              <a:buSzPts val="1800"/>
              <a:buChar char="-"/>
            </a:pPr>
            <a:r>
              <a:rPr lang="is"/>
              <a:t>Efla eigin umönnunarfærni</a:t>
            </a:r>
            <a:endParaRPr/>
          </a:p>
          <a:p>
            <a:pPr indent="-317500" lvl="1" marL="914400" rtl="0" algn="l">
              <a:spcBef>
                <a:spcPts val="0"/>
              </a:spcBef>
              <a:spcAft>
                <a:spcPts val="0"/>
              </a:spcAft>
              <a:buSzPts val="1400"/>
              <a:buChar char="-"/>
            </a:pPr>
            <a:r>
              <a:rPr lang="is"/>
              <a:t>Vinna með hugsanir, grípa börnin góð, hlusta</a:t>
            </a:r>
            <a:endParaRPr/>
          </a:p>
          <a:p>
            <a:pPr indent="-317500" lvl="1" marL="914400" rtl="0" algn="l">
              <a:spcBef>
                <a:spcPts val="0"/>
              </a:spcBef>
              <a:spcAft>
                <a:spcPts val="0"/>
              </a:spcAft>
              <a:buSzPts val="1400"/>
              <a:buChar char="-"/>
            </a:pPr>
            <a:r>
              <a:rPr lang="is"/>
              <a:t>Leita aðstoðar ef þörf krefur</a:t>
            </a:r>
            <a:endParaRPr/>
          </a:p>
          <a:p>
            <a:pPr indent="-342900" lvl="0" marL="457200" rtl="0" algn="l">
              <a:spcBef>
                <a:spcPts val="0"/>
              </a:spcBef>
              <a:spcAft>
                <a:spcPts val="0"/>
              </a:spcAft>
              <a:buSzPts val="1800"/>
              <a:buChar char="-"/>
            </a:pPr>
            <a:r>
              <a:rPr lang="is"/>
              <a:t>Efla færni barna</a:t>
            </a:r>
            <a:endParaRPr/>
          </a:p>
          <a:p>
            <a:pPr indent="-317500" lvl="1" marL="914400" rtl="0" algn="l">
              <a:spcBef>
                <a:spcPts val="0"/>
              </a:spcBef>
              <a:spcAft>
                <a:spcPts val="0"/>
              </a:spcAft>
              <a:buSzPts val="1400"/>
              <a:buChar char="-"/>
            </a:pPr>
            <a:r>
              <a:rPr lang="is"/>
              <a:t>Róa sig sjálf</a:t>
            </a:r>
            <a:endParaRPr/>
          </a:p>
          <a:p>
            <a:pPr indent="-317500" lvl="1" marL="914400" rtl="0" algn="l">
              <a:spcBef>
                <a:spcPts val="0"/>
              </a:spcBef>
              <a:spcAft>
                <a:spcPts val="0"/>
              </a:spcAft>
              <a:buSzPts val="1400"/>
              <a:buChar char="-"/>
            </a:pPr>
            <a:r>
              <a:rPr lang="is"/>
              <a:t>Sjálfstæður leikur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s"/>
              <a:t>Umönnunarfærni og fordæmi</a:t>
            </a:r>
            <a:endParaRPr/>
          </a:p>
        </p:txBody>
      </p:sp>
      <p:sp>
        <p:nvSpPr>
          <p:cNvPr id="120" name="Google Shape;120;p2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s"/>
              <a:t>Umönnunar námskeið</a:t>
            </a:r>
            <a:endParaRPr/>
          </a:p>
          <a:p>
            <a:pPr indent="0" lvl="0" marL="0" rtl="0" algn="l">
              <a:spcBef>
                <a:spcPts val="1200"/>
              </a:spcBef>
              <a:spcAft>
                <a:spcPts val="1200"/>
              </a:spcAft>
              <a:buNone/>
            </a:pPr>
            <a:r>
              <a:rPr lang="is"/>
              <a:t>Hluti 1.2</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